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TIF" ContentType="image/t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57"/>
  </p:notesMasterIdLst>
  <p:sldIdLst>
    <p:sldId id="716" r:id="rId3"/>
    <p:sldId id="715" r:id="rId4"/>
    <p:sldId id="531" r:id="rId5"/>
    <p:sldId id="717" r:id="rId6"/>
    <p:sldId id="718" r:id="rId7"/>
    <p:sldId id="719" r:id="rId8"/>
    <p:sldId id="720" r:id="rId9"/>
    <p:sldId id="721" r:id="rId10"/>
    <p:sldId id="722" r:id="rId11"/>
    <p:sldId id="723" r:id="rId12"/>
    <p:sldId id="724" r:id="rId13"/>
    <p:sldId id="725" r:id="rId14"/>
    <p:sldId id="726" r:id="rId15"/>
    <p:sldId id="727" r:id="rId16"/>
    <p:sldId id="728" r:id="rId17"/>
    <p:sldId id="729" r:id="rId18"/>
    <p:sldId id="730" r:id="rId19"/>
    <p:sldId id="731" r:id="rId20"/>
    <p:sldId id="732" r:id="rId21"/>
    <p:sldId id="733" r:id="rId22"/>
    <p:sldId id="734" r:id="rId23"/>
    <p:sldId id="735" r:id="rId24"/>
    <p:sldId id="736" r:id="rId25"/>
    <p:sldId id="737" r:id="rId26"/>
    <p:sldId id="738" r:id="rId27"/>
    <p:sldId id="739" r:id="rId28"/>
    <p:sldId id="740" r:id="rId29"/>
    <p:sldId id="741" r:id="rId30"/>
    <p:sldId id="742" r:id="rId31"/>
    <p:sldId id="743" r:id="rId32"/>
    <p:sldId id="744" r:id="rId33"/>
    <p:sldId id="745" r:id="rId34"/>
    <p:sldId id="746" r:id="rId35"/>
    <p:sldId id="747" r:id="rId36"/>
    <p:sldId id="765" r:id="rId37"/>
    <p:sldId id="748" r:id="rId38"/>
    <p:sldId id="749" r:id="rId39"/>
    <p:sldId id="750" r:id="rId40"/>
    <p:sldId id="766" r:id="rId41"/>
    <p:sldId id="751" r:id="rId42"/>
    <p:sldId id="752" r:id="rId43"/>
    <p:sldId id="753" r:id="rId44"/>
    <p:sldId id="754" r:id="rId45"/>
    <p:sldId id="755" r:id="rId46"/>
    <p:sldId id="756" r:id="rId47"/>
    <p:sldId id="757" r:id="rId48"/>
    <p:sldId id="758" r:id="rId49"/>
    <p:sldId id="759" r:id="rId50"/>
    <p:sldId id="760" r:id="rId51"/>
    <p:sldId id="761" r:id="rId52"/>
    <p:sldId id="762" r:id="rId53"/>
    <p:sldId id="763" r:id="rId54"/>
    <p:sldId id="764" r:id="rId55"/>
    <p:sldId id="533" r:id="rId56"/>
  </p:sldIdLst>
  <p:sldSz cx="11522075" cy="6480175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3200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3200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3200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3200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B53D5A"/>
    <a:srgbClr val="339966"/>
    <a:srgbClr val="5F5F5F"/>
    <a:srgbClr val="D60093"/>
    <a:srgbClr val="993366"/>
    <a:srgbClr val="FF3399"/>
    <a:srgbClr val="0099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84979" autoAdjust="0"/>
  </p:normalViewPr>
  <p:slideViewPr>
    <p:cSldViewPr>
      <p:cViewPr varScale="1">
        <p:scale>
          <a:sx n="73" d="100"/>
          <a:sy n="73" d="100"/>
        </p:scale>
        <p:origin x="696" y="60"/>
      </p:cViewPr>
      <p:guideLst>
        <p:guide orient="horz" pos="204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D33FD5DD-19F0-4352-9823-364E02E1C1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2ACEA6B-391A-4DF0-9734-F9F95058B9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2D9A5AE-9222-41D6-B7A0-8A45745F8C4B}" type="datetimeFigureOut">
              <a:rPr lang="zh-CN" altLang="en-US"/>
              <a:pPr>
                <a:defRPr/>
              </a:pPr>
              <a:t>2021/1/25</a:t>
            </a:fld>
            <a:endParaRPr lang="zh-CN" altLang="en-US"/>
          </a:p>
        </p:txBody>
      </p:sp>
      <p:sp>
        <p:nvSpPr>
          <p:cNvPr id="3076" name="幻灯片图像占位符 3">
            <a:extLst>
              <a:ext uri="{FF2B5EF4-FFF2-40B4-BE49-F238E27FC236}">
                <a16:creationId xmlns="" xmlns:a16="http://schemas.microsoft.com/office/drawing/2014/main" id="{0E828436-3530-40EA-98FF-48D20C29B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" name="备注占位符 4">
            <a:extLst>
              <a:ext uri="{FF2B5EF4-FFF2-40B4-BE49-F238E27FC236}">
                <a16:creationId xmlns="" xmlns:a16="http://schemas.microsoft.com/office/drawing/2014/main" id="{24CC1C83-88F9-48C1-93AB-D9D6A075E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1AE37B5-55DB-404E-A975-1B85D883E6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DF60626-27B9-4269-B999-C246C2681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984D29-9F0E-431B-B4C0-B9F05DAC41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495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2350" cy="225583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2350" cy="15652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468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7750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1725613"/>
            <a:ext cx="9937750" cy="4111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5919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44488"/>
            <a:ext cx="2484438" cy="54927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0912" cy="5492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12060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="" xmlns:a16="http://schemas.microsoft.com/office/drawing/2014/main" id="{ACDC704F-BB4D-4B64-8F9F-7FAE4E0F0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611" y="-45708"/>
            <a:ext cx="11584161" cy="652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="" xmlns:a16="http://schemas.microsoft.com/office/drawing/2014/main" id="{8307F949-2992-4D5D-8945-00CDFCD59E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3963" y="1800225"/>
            <a:ext cx="6080125" cy="952500"/>
          </a:xfrm>
          <a:prstGeom prst="rect">
            <a:avLst/>
          </a:prstGeom>
          <a:noFill/>
          <a:ln>
            <a:noFill/>
          </a:ln>
        </p:spPr>
        <p:txBody>
          <a:bodyPr lIns="115214" tIns="57607" rIns="115214" bIns="57607">
            <a:spAutoFit/>
          </a:bodyPr>
          <a:lstStyle>
            <a:lvl1pPr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36625" indent="-360363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439863" indent="-287338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2016125" indent="-287338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592388" indent="-287338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495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5067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639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4211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500" b="1">
                <a:solidFill>
                  <a:srgbClr val="3090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 </a:t>
            </a:r>
            <a:endParaRPr lang="en-US" altLang="zh-CN" sz="5500" b="1">
              <a:solidFill>
                <a:srgbClr val="3090D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22" descr="品学Lgo">
            <a:extLst>
              <a:ext uri="{FF2B5EF4-FFF2-40B4-BE49-F238E27FC236}">
                <a16:creationId xmlns="" xmlns:a16="http://schemas.microsoft.com/office/drawing/2014/main" id="{87A8EB2D-D540-4273-9256-467E209AEF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024188"/>
            <a:ext cx="244951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0" descr="6">
            <a:extLst>
              <a:ext uri="{FF2B5EF4-FFF2-40B4-BE49-F238E27FC236}">
                <a16:creationId xmlns="" xmlns:a16="http://schemas.microsoft.com/office/drawing/2014/main" id="{B6AEE814-A8ED-4DDC-B87C-EA1B7D9C5E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1295400"/>
            <a:ext cx="3313113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26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2350" cy="225583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2350" cy="15652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33290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7750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163" y="1725613"/>
            <a:ext cx="9937750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88364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7750" cy="26955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7750" cy="1417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2980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7750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2675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7238" y="1725613"/>
            <a:ext cx="4892675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26992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7750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9025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9025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61659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7750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07917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27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235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9025" y="933450"/>
            <a:ext cx="5832475" cy="4605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4610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9025" y="933450"/>
            <a:ext cx="5832475" cy="4605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8902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7750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1725613"/>
            <a:ext cx="9937750" cy="4111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4099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44488"/>
            <a:ext cx="2484438" cy="54927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0912" cy="5492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3669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7750" cy="26955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7750" cy="1417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5221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7750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2675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7238" y="1725613"/>
            <a:ext cx="4892675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587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7750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9025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9025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6237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="" xmlns:a16="http://schemas.microsoft.com/office/drawing/2014/main" id="{EEC17ABB-B824-44B8-8287-ECA08DA1C7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6263" y="-44450"/>
            <a:ext cx="950824" cy="547226"/>
          </a:xfrm>
          <a:prstGeom prst="rect">
            <a:avLst/>
          </a:prstGeom>
          <a:noFill/>
          <a:ln>
            <a:noFill/>
          </a:ln>
        </p:spPr>
        <p:txBody>
          <a:bodyPr wrap="none" lIns="115214" tIns="57607" rIns="115214" bIns="57607">
            <a:spAutoFit/>
          </a:bodyPr>
          <a:lstStyle>
            <a:lvl1pPr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36625" indent="-360363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439863" indent="-287338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2016125" indent="-287338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592388" indent="-287338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495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5067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639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4211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</a:t>
            </a:r>
          </a:p>
        </p:txBody>
      </p:sp>
      <p:pic>
        <p:nvPicPr>
          <p:cNvPr id="4" name="Picture 23">
            <a:extLst>
              <a:ext uri="{FF2B5EF4-FFF2-40B4-BE49-F238E27FC236}">
                <a16:creationId xmlns="" xmlns:a16="http://schemas.microsoft.com/office/drawing/2014/main" id="{E7CEEE28-B96C-4387-B33B-17DBC50579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213" y="-17463"/>
            <a:ext cx="1439862" cy="49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8">
            <a:extLst>
              <a:ext uri="{FF2B5EF4-FFF2-40B4-BE49-F238E27FC236}">
                <a16:creationId xmlns="" xmlns:a16="http://schemas.microsoft.com/office/drawing/2014/main" id="{25530FED-38E0-41CD-BE4B-B655DBA053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4288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51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1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9025" y="933450"/>
            <a:ext cx="5832475" cy="4605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038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9025" y="933450"/>
            <a:ext cx="5832475" cy="4605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622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slide" Target="../slides/slide6.xml"/><Relationship Id="rId26" Type="http://schemas.openxmlformats.org/officeDocument/2006/relationships/slide" Target="../slides/slide14.xml"/><Relationship Id="rId3" Type="http://schemas.openxmlformats.org/officeDocument/2006/relationships/slideLayout" Target="../slideLayouts/slideLayout3.xml"/><Relationship Id="rId21" Type="http://schemas.openxmlformats.org/officeDocument/2006/relationships/slide" Target="../slides/slide9.xml"/><Relationship Id="rId34" Type="http://schemas.openxmlformats.org/officeDocument/2006/relationships/slide" Target="../slides/slide3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" Target="../slides/slide5.xml"/><Relationship Id="rId25" Type="http://schemas.openxmlformats.org/officeDocument/2006/relationships/slide" Target="../slides/slide13.xml"/><Relationship Id="rId33" Type="http://schemas.openxmlformats.org/officeDocument/2006/relationships/slide" Target="../slides/slide34.xml"/><Relationship Id="rId2" Type="http://schemas.openxmlformats.org/officeDocument/2006/relationships/slideLayout" Target="../slideLayouts/slideLayout2.xml"/><Relationship Id="rId16" Type="http://schemas.openxmlformats.org/officeDocument/2006/relationships/slide" Target="../slides/slide4.xml"/><Relationship Id="rId20" Type="http://schemas.openxmlformats.org/officeDocument/2006/relationships/slide" Target="../slides/slide8.xml"/><Relationship Id="rId29" Type="http://schemas.openxmlformats.org/officeDocument/2006/relationships/slide" Target="../slides/slide1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" Target="../slides/slide12.xml"/><Relationship Id="rId32" Type="http://schemas.openxmlformats.org/officeDocument/2006/relationships/slide" Target="../slides/slide29.xml"/><Relationship Id="rId37" Type="http://schemas.openxmlformats.org/officeDocument/2006/relationships/slide" Target="../slides/slide48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3.xml"/><Relationship Id="rId23" Type="http://schemas.openxmlformats.org/officeDocument/2006/relationships/slide" Target="../slides/slide11.xml"/><Relationship Id="rId28" Type="http://schemas.openxmlformats.org/officeDocument/2006/relationships/slide" Target="../slides/slide16.xml"/><Relationship Id="rId36" Type="http://schemas.openxmlformats.org/officeDocument/2006/relationships/slide" Target="../slides/slide43.xml"/><Relationship Id="rId10" Type="http://schemas.openxmlformats.org/officeDocument/2006/relationships/slideLayout" Target="../slideLayouts/slideLayout10.xml"/><Relationship Id="rId19" Type="http://schemas.openxmlformats.org/officeDocument/2006/relationships/slide" Target="../slides/slide7.xml"/><Relationship Id="rId31" Type="http://schemas.openxmlformats.org/officeDocument/2006/relationships/slide" Target="../slides/slide2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slide" Target="../slides/slide10.xml"/><Relationship Id="rId27" Type="http://schemas.openxmlformats.org/officeDocument/2006/relationships/slide" Target="../slides/slide15.xml"/><Relationship Id="rId30" Type="http://schemas.openxmlformats.org/officeDocument/2006/relationships/slide" Target="../slides/slide20.xml"/><Relationship Id="rId35" Type="http://schemas.openxmlformats.org/officeDocument/2006/relationships/slide" Target="../slides/slide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7.gi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830686"/>
              </p:ext>
            </p:extLst>
          </p:nvPr>
        </p:nvGraphicFramePr>
        <p:xfrm>
          <a:off x="208271" y="39082"/>
          <a:ext cx="112332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  <a:gridCol w="4884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矩形 6">
            <a:hlinkClick r:id="rId15" action="ppaction://hlinksldjump"/>
          </p:cNvPr>
          <p:cNvSpPr/>
          <p:nvPr userDrawn="1"/>
        </p:nvSpPr>
        <p:spPr>
          <a:xfrm>
            <a:off x="235567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16" action="ppaction://hlinksldjump"/>
          </p:cNvPr>
          <p:cNvSpPr/>
          <p:nvPr userDrawn="1"/>
        </p:nvSpPr>
        <p:spPr>
          <a:xfrm>
            <a:off x="723944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17" action="ppaction://hlinksldjump"/>
          </p:cNvPr>
          <p:cNvSpPr/>
          <p:nvPr userDrawn="1"/>
        </p:nvSpPr>
        <p:spPr>
          <a:xfrm>
            <a:off x="1212321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hlinkClick r:id="rId18" action="ppaction://hlinksldjump"/>
          </p:cNvPr>
          <p:cNvSpPr/>
          <p:nvPr userDrawn="1"/>
        </p:nvSpPr>
        <p:spPr>
          <a:xfrm>
            <a:off x="1700698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hlinkClick r:id="rId19" action="ppaction://hlinksldjump"/>
          </p:cNvPr>
          <p:cNvSpPr/>
          <p:nvPr userDrawn="1"/>
        </p:nvSpPr>
        <p:spPr>
          <a:xfrm>
            <a:off x="2189075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hlinkClick r:id="rId20" action="ppaction://hlinksldjump"/>
          </p:cNvPr>
          <p:cNvSpPr/>
          <p:nvPr userDrawn="1"/>
        </p:nvSpPr>
        <p:spPr>
          <a:xfrm>
            <a:off x="2677452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hlinkClick r:id="rId21" action="ppaction://hlinksldjump"/>
          </p:cNvPr>
          <p:cNvSpPr/>
          <p:nvPr userDrawn="1"/>
        </p:nvSpPr>
        <p:spPr>
          <a:xfrm>
            <a:off x="3165829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hlinkClick r:id="rId22" action="ppaction://hlinksldjump"/>
          </p:cNvPr>
          <p:cNvSpPr/>
          <p:nvPr userDrawn="1"/>
        </p:nvSpPr>
        <p:spPr>
          <a:xfrm>
            <a:off x="3654206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hlinkClick r:id="rId23" action="ppaction://hlinksldjump"/>
          </p:cNvPr>
          <p:cNvSpPr/>
          <p:nvPr userDrawn="1"/>
        </p:nvSpPr>
        <p:spPr>
          <a:xfrm>
            <a:off x="4142583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hlinkClick r:id="rId24" action="ppaction://hlinksldjump"/>
          </p:cNvPr>
          <p:cNvSpPr/>
          <p:nvPr userDrawn="1"/>
        </p:nvSpPr>
        <p:spPr>
          <a:xfrm>
            <a:off x="4630960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hlinkClick r:id="rId25" action="ppaction://hlinksldjump"/>
          </p:cNvPr>
          <p:cNvSpPr/>
          <p:nvPr userDrawn="1"/>
        </p:nvSpPr>
        <p:spPr>
          <a:xfrm>
            <a:off x="5119337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hlinkClick r:id="rId26" action="ppaction://hlinksldjump"/>
          </p:cNvPr>
          <p:cNvSpPr/>
          <p:nvPr userDrawn="1"/>
        </p:nvSpPr>
        <p:spPr>
          <a:xfrm>
            <a:off x="5607714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hlinkClick r:id="rId27" action="ppaction://hlinksldjump"/>
          </p:cNvPr>
          <p:cNvSpPr/>
          <p:nvPr userDrawn="1"/>
        </p:nvSpPr>
        <p:spPr>
          <a:xfrm>
            <a:off x="6096091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hlinkClick r:id="rId28" action="ppaction://hlinksldjump"/>
          </p:cNvPr>
          <p:cNvSpPr/>
          <p:nvPr userDrawn="1"/>
        </p:nvSpPr>
        <p:spPr>
          <a:xfrm>
            <a:off x="6584468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hlinkClick r:id="rId29" action="ppaction://hlinksldjump"/>
          </p:cNvPr>
          <p:cNvSpPr/>
          <p:nvPr userDrawn="1"/>
        </p:nvSpPr>
        <p:spPr>
          <a:xfrm>
            <a:off x="7072845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hlinkClick r:id="rId30" action="ppaction://hlinksldjump"/>
          </p:cNvPr>
          <p:cNvSpPr/>
          <p:nvPr userDrawn="1"/>
        </p:nvSpPr>
        <p:spPr>
          <a:xfrm>
            <a:off x="7561222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hlinkClick r:id="rId31" action="ppaction://hlinksldjump"/>
          </p:cNvPr>
          <p:cNvSpPr/>
          <p:nvPr userDrawn="1"/>
        </p:nvSpPr>
        <p:spPr>
          <a:xfrm>
            <a:off x="8049599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hlinkClick r:id="rId32" action="ppaction://hlinksldjump"/>
          </p:cNvPr>
          <p:cNvSpPr/>
          <p:nvPr userDrawn="1"/>
        </p:nvSpPr>
        <p:spPr>
          <a:xfrm>
            <a:off x="8537976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hlinkClick r:id="rId33" action="ppaction://hlinksldjump"/>
          </p:cNvPr>
          <p:cNvSpPr/>
          <p:nvPr userDrawn="1"/>
        </p:nvSpPr>
        <p:spPr>
          <a:xfrm>
            <a:off x="9026353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hlinkClick r:id="rId34" action="ppaction://hlinksldjump"/>
          </p:cNvPr>
          <p:cNvSpPr/>
          <p:nvPr userDrawn="1"/>
        </p:nvSpPr>
        <p:spPr>
          <a:xfrm>
            <a:off x="9514730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hlinkClick r:id="rId35" action="ppaction://hlinksldjump"/>
          </p:cNvPr>
          <p:cNvSpPr/>
          <p:nvPr userDrawn="1"/>
        </p:nvSpPr>
        <p:spPr>
          <a:xfrm>
            <a:off x="10003107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hlinkClick r:id="rId36" action="ppaction://hlinksldjump"/>
          </p:cNvPr>
          <p:cNvSpPr/>
          <p:nvPr userDrawn="1"/>
        </p:nvSpPr>
        <p:spPr>
          <a:xfrm>
            <a:off x="10491484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hlinkClick r:id="rId37" action="ppaction://hlinksldjump"/>
          </p:cNvPr>
          <p:cNvSpPr/>
          <p:nvPr userDrawn="1"/>
        </p:nvSpPr>
        <p:spPr>
          <a:xfrm>
            <a:off x="10979852" y="80502"/>
            <a:ext cx="432000" cy="2880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5">
            <a:extLst>
              <a:ext uri="{FF2B5EF4-FFF2-40B4-BE49-F238E27FC236}">
                <a16:creationId xmlns="" xmlns:a16="http://schemas.microsoft.com/office/drawing/2014/main" id="{EA933D44-A811-4149-A99A-C6203EF7BFA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150302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E5AA0A-DE17-47B1-BCAA-8A3B135E33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23963" y="1800225"/>
            <a:ext cx="6080125" cy="952500"/>
          </a:xfrm>
          <a:prstGeom prst="rect">
            <a:avLst/>
          </a:prstGeom>
          <a:noFill/>
          <a:ln>
            <a:noFill/>
          </a:ln>
        </p:spPr>
        <p:txBody>
          <a:bodyPr lIns="115214" tIns="57607" rIns="115214" bIns="57607">
            <a:spAutoFit/>
          </a:bodyPr>
          <a:lstStyle>
            <a:lvl1pPr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36625" indent="-360363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439863" indent="-287338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2016125" indent="-287338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592388" indent="-287338" defTabSz="11525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495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5067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639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421188" indent="-287338" defTabSz="1152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500" b="1">
                <a:solidFill>
                  <a:srgbClr val="3090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 </a:t>
            </a:r>
            <a:endParaRPr lang="en-US" altLang="zh-CN" sz="5500" b="1">
              <a:solidFill>
                <a:srgbClr val="3090D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66316" name="图片 22" descr="品学Lgo">
            <a:extLst>
              <a:ext uri="{FF2B5EF4-FFF2-40B4-BE49-F238E27FC236}">
                <a16:creationId xmlns="" xmlns:a16="http://schemas.microsoft.com/office/drawing/2014/main" id="{7F348D03-984D-42B1-A67B-AA7BD523D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024188"/>
            <a:ext cx="244951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6317" name="图片 10" descr="6">
            <a:extLst>
              <a:ext uri="{FF2B5EF4-FFF2-40B4-BE49-F238E27FC236}">
                <a16:creationId xmlns="" xmlns:a16="http://schemas.microsoft.com/office/drawing/2014/main" id="{EF0D82CC-D0D5-4E4F-BAD4-01B766EDA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1295400"/>
            <a:ext cx="3313113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6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66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66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66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66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66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jpe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4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5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6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="" xmlns:a16="http://schemas.microsoft.com/office/drawing/2014/main" id="{954EDC21-3031-41E8-B07B-E4DA6431CAC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1846263" y="1963738"/>
            <a:ext cx="6794501" cy="6815137"/>
          </a:xfrm>
          <a:prstGeom prst="ellipse">
            <a:avLst/>
          </a:prstGeom>
          <a:noFill/>
          <a:ln w="12700">
            <a:solidFill>
              <a:srgbClr val="40404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15214" tIns="57607" rIns="115214" bIns="57607" anchor="ctr"/>
          <a:lstStyle>
            <a:lvl1pPr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endParaRPr lang="zh-CN" altLang="en-US" sz="23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="" xmlns:a16="http://schemas.microsoft.com/office/drawing/2014/main" id="{AF89A841-EED7-4CFD-AEA2-5758B8C90C9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2994025" y="-1444625"/>
            <a:ext cx="6794500" cy="6815138"/>
          </a:xfrm>
          <a:prstGeom prst="ellipse">
            <a:avLst/>
          </a:prstGeom>
          <a:noFill/>
          <a:ln w="12700">
            <a:solidFill>
              <a:srgbClr val="40404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15214" tIns="57607" rIns="115214" bIns="57607" anchor="ctr"/>
          <a:lstStyle>
            <a:lvl1pPr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endParaRPr lang="zh-CN" altLang="en-US" sz="23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97056439-3A3B-415C-8508-D779C30B35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3319463" y="85725"/>
            <a:ext cx="6796088" cy="6815138"/>
          </a:xfrm>
          <a:prstGeom prst="ellipse">
            <a:avLst/>
          </a:prstGeom>
          <a:noFill/>
          <a:ln w="12700">
            <a:solidFill>
              <a:srgbClr val="40404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15214" tIns="57607" rIns="115214" bIns="57607" anchor="ctr"/>
          <a:lstStyle>
            <a:lvl1pPr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endParaRPr lang="zh-CN" altLang="en-US" sz="23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1938BCB1-271A-417F-9B3C-B0A99A9AC6A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2206625" y="-3816350"/>
            <a:ext cx="6794500" cy="6815138"/>
          </a:xfrm>
          <a:prstGeom prst="ellipse">
            <a:avLst/>
          </a:prstGeom>
          <a:noFill/>
          <a:ln w="12700">
            <a:solidFill>
              <a:srgbClr val="40404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15214" tIns="57607" rIns="115214" bIns="57607" anchor="ctr"/>
          <a:lstStyle>
            <a:lvl1pPr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endParaRPr lang="zh-CN" altLang="en-US" sz="23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75984E5-E4E4-4A44-A88C-48EC5FA5D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502275"/>
            <a:ext cx="59055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14" tIns="57607" rIns="115214" bIns="57607">
            <a:spAutoFit/>
          </a:bodyPr>
          <a:lstStyle>
            <a:lvl1pPr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defTabSz="1152525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defTabSz="11525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33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33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广东中考物理</a:t>
            </a:r>
            <a:endParaRPr lang="en-US" altLang="zh-CN" sz="33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图片981.png">
            <a:extLst>
              <a:ext uri="{FF2B5EF4-FFF2-40B4-BE49-F238E27FC236}">
                <a16:creationId xmlns="" xmlns:a16="http://schemas.microsoft.com/office/drawing/2014/main" id="{04336F4E-1580-4D12-8D4B-5915C9E5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244600"/>
            <a:ext cx="3490912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1" descr="图片981.png">
            <a:extLst>
              <a:ext uri="{FF2B5EF4-FFF2-40B4-BE49-F238E27FC236}">
                <a16:creationId xmlns="" xmlns:a16="http://schemas.microsoft.com/office/drawing/2014/main" id="{FEE94338-DCD5-4630-99F8-5F9E430C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850" y="1971675"/>
            <a:ext cx="1270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图片 52" descr="图片91.png">
            <a:extLst>
              <a:ext uri="{FF2B5EF4-FFF2-40B4-BE49-F238E27FC236}">
                <a16:creationId xmlns="" xmlns:a16="http://schemas.microsoft.com/office/drawing/2014/main" id="{6988A1B7-5F9F-4667-AE94-4AB518F9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4329113"/>
            <a:ext cx="1631950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 63" descr="图片981.png">
            <a:extLst>
              <a:ext uri="{FF2B5EF4-FFF2-40B4-BE49-F238E27FC236}">
                <a16:creationId xmlns="" xmlns:a16="http://schemas.microsoft.com/office/drawing/2014/main" id="{73A1347C-5E5D-4E8E-9BA9-4416C2115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63" y="5870575"/>
            <a:ext cx="6350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 64" descr="图片981.png">
            <a:extLst>
              <a:ext uri="{FF2B5EF4-FFF2-40B4-BE49-F238E27FC236}">
                <a16:creationId xmlns="" xmlns:a16="http://schemas.microsoft.com/office/drawing/2014/main" id="{CA2E7D79-7EED-44DE-BB6F-4A1930A3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5145088"/>
            <a:ext cx="4540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66" descr="E:\光盘\物理.png物理">
            <a:extLst>
              <a:ext uri="{FF2B5EF4-FFF2-40B4-BE49-F238E27FC236}">
                <a16:creationId xmlns="" xmlns:a16="http://schemas.microsoft.com/office/drawing/2014/main" id="{DD15BE0F-2C15-40A4-AC90-62ACFB2E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609725"/>
            <a:ext cx="992188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67" descr="E:\光盘\物理.png物理">
            <a:extLst>
              <a:ext uri="{FF2B5EF4-FFF2-40B4-BE49-F238E27FC236}">
                <a16:creationId xmlns="" xmlns:a16="http://schemas.microsoft.com/office/drawing/2014/main" id="{952CD843-BC6A-4657-98E8-6CA9D651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75" y="5070475"/>
            <a:ext cx="16748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图片 70" descr="E:\光盘\物理.png物理">
            <a:extLst>
              <a:ext uri="{FF2B5EF4-FFF2-40B4-BE49-F238E27FC236}">
                <a16:creationId xmlns="" xmlns:a16="http://schemas.microsoft.com/office/drawing/2014/main" id="{5B1E60DB-C281-4E68-8090-D2236F1C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5962650"/>
            <a:ext cx="6318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图片 71" descr="E:\光盘\物理.png物理">
            <a:extLst>
              <a:ext uri="{FF2B5EF4-FFF2-40B4-BE49-F238E27FC236}">
                <a16:creationId xmlns="" xmlns:a16="http://schemas.microsoft.com/office/drawing/2014/main" id="{B01556E0-60C7-441D-8064-F1367D85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519113"/>
            <a:ext cx="92551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图片 72" descr="E:\光盘\物理.png物理">
            <a:extLst>
              <a:ext uri="{FF2B5EF4-FFF2-40B4-BE49-F238E27FC236}">
                <a16:creationId xmlns="" xmlns:a16="http://schemas.microsoft.com/office/drawing/2014/main" id="{1019AACE-2A59-4E8D-ADC3-181B0D76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3787775"/>
            <a:ext cx="81121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9" name="Picture 29">
            <a:extLst>
              <a:ext uri="{FF2B5EF4-FFF2-40B4-BE49-F238E27FC236}">
                <a16:creationId xmlns="" xmlns:a16="http://schemas.microsoft.com/office/drawing/2014/main" id="{61BF2265-F2AE-460A-A6D0-686505D4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3670300"/>
            <a:ext cx="48990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2" name="Picture 32">
            <a:extLst>
              <a:ext uri="{FF2B5EF4-FFF2-40B4-BE49-F238E27FC236}">
                <a16:creationId xmlns="" xmlns:a16="http://schemas.microsoft.com/office/drawing/2014/main" id="{BBF8A87A-790E-48C1-AF0C-D2FD507AE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617663"/>
            <a:ext cx="23050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4" name="Picture 34">
            <a:extLst>
              <a:ext uri="{FF2B5EF4-FFF2-40B4-BE49-F238E27FC236}">
                <a16:creationId xmlns="" xmlns:a16="http://schemas.microsoft.com/office/drawing/2014/main" id="{F239FE30-3474-469E-8473-A0995934C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00924">
            <a:off x="7704442" y="386537"/>
            <a:ext cx="2367942" cy="3276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7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6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280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280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280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280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80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80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8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9" dur="500"/>
                                        <p:tgtEl>
                                          <p:spTgt spid="1280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60437" y="935831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二、填空题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本大题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小题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每空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共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8.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实验室用温度计的原理是液体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体温计可以离开被测物体读数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是因为其有一个特殊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体温计的示数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_a2ef4674-2b25-4fb9-bace-b2eaebe5521c">
            <a:extLst>
              <a:ext uri="{FF2B5EF4-FFF2-40B4-BE49-F238E27FC236}">
                <a16:creationId xmlns="" xmlns:a16="http://schemas.microsoft.com/office/drawing/2014/main" id="{8DEC847A-AFC0-481B-B9D5-F61215B01600}"/>
              </a:ext>
            </a:extLst>
          </p:cNvPr>
          <p:cNvSpPr/>
          <p:nvPr/>
        </p:nvSpPr>
        <p:spPr>
          <a:xfrm>
            <a:off x="4608909" y="3001491"/>
            <a:ext cx="2035238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37.7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sp>
        <p:nvSpPr>
          <p:cNvPr id="5" name="A_664fa652-eecd-41d5-90c9-e91ae2fea9d7">
            <a:extLst>
              <a:ext uri="{FF2B5EF4-FFF2-40B4-BE49-F238E27FC236}">
                <a16:creationId xmlns="" xmlns:a16="http://schemas.microsoft.com/office/drawing/2014/main" id="{75433E3D-D8CE-490B-9E12-ADE360C79CFA}"/>
              </a:ext>
            </a:extLst>
          </p:cNvPr>
          <p:cNvSpPr/>
          <p:nvPr/>
        </p:nvSpPr>
        <p:spPr>
          <a:xfrm>
            <a:off x="8713365" y="2302449"/>
            <a:ext cx="2140013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缩口　</a:t>
            </a:r>
          </a:p>
        </p:txBody>
      </p:sp>
      <p:sp>
        <p:nvSpPr>
          <p:cNvPr id="4" name="A_7d369c00-8a93-46d1-b92f-87008f63ef93">
            <a:extLst>
              <a:ext uri="{FF2B5EF4-FFF2-40B4-BE49-F238E27FC236}">
                <a16:creationId xmlns="" xmlns:a16="http://schemas.microsoft.com/office/drawing/2014/main" id="{DB3C8F18-E471-4993-BEBB-12CD13CDBB59}"/>
              </a:ext>
            </a:extLst>
          </p:cNvPr>
          <p:cNvSpPr/>
          <p:nvPr/>
        </p:nvSpPr>
        <p:spPr>
          <a:xfrm>
            <a:off x="6366902" y="1666335"/>
            <a:ext cx="2955989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热胀冷缩　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46546"/>
              </p:ext>
            </p:extLst>
          </p:nvPr>
        </p:nvGraphicFramePr>
        <p:xfrm>
          <a:off x="360437" y="4104183"/>
          <a:ext cx="10833100" cy="814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文档" r:id="rId3" imgW="5273690" imgH="396374" progId="Word.Document.12">
                  <p:embed/>
                </p:oleObj>
              </mc:Choice>
              <mc:Fallback>
                <p:oleObj name="文档" r:id="rId3" imgW="5273690" imgH="39637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437" y="4104183"/>
                        <a:ext cx="10833100" cy="814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2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60437" y="1079847"/>
            <a:ext cx="10236323" cy="4513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9.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视频直播过程中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主播可以用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效果器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来修饰自己的声音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以达到好听的目的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但有时熟悉的人觉得不像主播本人原来的声音了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这类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效果器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主要改变声音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小明弹吉他时不断按压琴弦的不同位置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这是为了改变琴声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以上两空选填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响度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音调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音色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”);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疫情期间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利用直播平台给学生上网课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主要是利用了声音来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传递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信息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能量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_2ba71f8b-6897-42cd-881b-bebb22c3c54d">
            <a:extLst>
              <a:ext uri="{FF2B5EF4-FFF2-40B4-BE49-F238E27FC236}">
                <a16:creationId xmlns="" xmlns:a16="http://schemas.microsoft.com/office/drawing/2014/main" id="{04BE4806-2A8A-4BD6-A2B3-64477428EADE}"/>
              </a:ext>
            </a:extLst>
          </p:cNvPr>
          <p:cNvSpPr/>
          <p:nvPr/>
        </p:nvSpPr>
        <p:spPr>
          <a:xfrm>
            <a:off x="1244760" y="4968279"/>
            <a:ext cx="2140013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信息　</a:t>
            </a:r>
          </a:p>
        </p:txBody>
      </p:sp>
      <p:sp>
        <p:nvSpPr>
          <p:cNvPr id="4" name="A_474ee4a9-7d45-4db6-a2b3-f4f42d8541e3">
            <a:extLst>
              <a:ext uri="{FF2B5EF4-FFF2-40B4-BE49-F238E27FC236}">
                <a16:creationId xmlns="" xmlns:a16="http://schemas.microsoft.com/office/drawing/2014/main" id="{B36C0C7C-51E9-4DA5-A7FC-4086DD0D47DC}"/>
              </a:ext>
            </a:extLst>
          </p:cNvPr>
          <p:cNvSpPr/>
          <p:nvPr/>
        </p:nvSpPr>
        <p:spPr>
          <a:xfrm>
            <a:off x="1296541" y="3672135"/>
            <a:ext cx="2140013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音调　</a:t>
            </a:r>
          </a:p>
        </p:txBody>
      </p:sp>
      <p:sp>
        <p:nvSpPr>
          <p:cNvPr id="3" name="A_3dc46bef-4f9e-4d2e-9feb-b739f9724765">
            <a:extLst>
              <a:ext uri="{FF2B5EF4-FFF2-40B4-BE49-F238E27FC236}">
                <a16:creationId xmlns="" xmlns:a16="http://schemas.microsoft.com/office/drawing/2014/main" id="{4397346B-61C6-404B-A1A4-09CEC63C517C}"/>
              </a:ext>
            </a:extLst>
          </p:cNvPr>
          <p:cNvSpPr/>
          <p:nvPr/>
        </p:nvSpPr>
        <p:spPr>
          <a:xfrm>
            <a:off x="8202052" y="2444335"/>
            <a:ext cx="2140014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音色　</a:t>
            </a:r>
          </a:p>
        </p:txBody>
      </p:sp>
    </p:spTree>
    <p:extLst>
      <p:ext uri="{BB962C8B-B14F-4D97-AF65-F5344CB8AC3E}">
        <p14:creationId xmlns:p14="http://schemas.microsoft.com/office/powerpoint/2010/main" val="120679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812211"/>
            <a:ext cx="10833100" cy="38737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10.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夏天在卖海鲜的摊位上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经常看到摊主将冰块放在海产品上面用于保鲜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这主要是因为冰有较低的温度和熔点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且冰在</a:t>
            </a:r>
            <a:endParaRPr lang="en-US" altLang="zh-CN" b="1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填一物态变化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过程中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吸收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放出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热量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北方寒冬的早晨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在窗玻璃上会出现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冰花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这是空气中的水蒸气遇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冷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而成的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均选填物态变化名称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_8c3e8344-f476-459a-b812-0505888a9681">
            <a:extLst>
              <a:ext uri="{FF2B5EF4-FFF2-40B4-BE49-F238E27FC236}">
                <a16:creationId xmlns="" xmlns:a16="http://schemas.microsoft.com/office/drawing/2014/main" id="{A62D0AA0-E6EF-43B3-A0BB-98FB119D9145}"/>
              </a:ext>
            </a:extLst>
          </p:cNvPr>
          <p:cNvSpPr/>
          <p:nvPr/>
        </p:nvSpPr>
        <p:spPr>
          <a:xfrm>
            <a:off x="4010978" y="4444667"/>
            <a:ext cx="2140013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凝华　</a:t>
            </a:r>
          </a:p>
        </p:txBody>
      </p:sp>
      <p:sp>
        <p:nvSpPr>
          <p:cNvPr id="4" name="A_d7c8f3cd-a90e-48e2-afc2-1ec263a24982">
            <a:extLst>
              <a:ext uri="{FF2B5EF4-FFF2-40B4-BE49-F238E27FC236}">
                <a16:creationId xmlns="" xmlns:a16="http://schemas.microsoft.com/office/drawing/2014/main" id="{61F1ED6A-826C-4E3A-B7A0-23265A8AC3CD}"/>
              </a:ext>
            </a:extLst>
          </p:cNvPr>
          <p:cNvSpPr/>
          <p:nvPr/>
        </p:nvSpPr>
        <p:spPr>
          <a:xfrm>
            <a:off x="6320790" y="3176699"/>
            <a:ext cx="2140014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吸收　</a:t>
            </a:r>
          </a:p>
        </p:txBody>
      </p:sp>
      <p:sp>
        <p:nvSpPr>
          <p:cNvPr id="3" name="A_a6c43180-1d6d-4dc3-a594-f81f8b9cd658">
            <a:extLst>
              <a:ext uri="{FF2B5EF4-FFF2-40B4-BE49-F238E27FC236}">
                <a16:creationId xmlns="" xmlns:a16="http://schemas.microsoft.com/office/drawing/2014/main" id="{910796A6-BFC3-477B-B523-F8DA14B7884B}"/>
              </a:ext>
            </a:extLst>
          </p:cNvPr>
          <p:cNvSpPr/>
          <p:nvPr/>
        </p:nvSpPr>
        <p:spPr>
          <a:xfrm>
            <a:off x="339090" y="3176699"/>
            <a:ext cx="2140014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熔化　</a:t>
            </a:r>
          </a:p>
        </p:txBody>
      </p:sp>
    </p:spTree>
    <p:extLst>
      <p:ext uri="{BB962C8B-B14F-4D97-AF65-F5344CB8AC3E}">
        <p14:creationId xmlns:p14="http://schemas.microsoft.com/office/powerpoint/2010/main" val="196747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642875" y="1799927"/>
            <a:ext cx="10236323" cy="323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11.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身高为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1.7 m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的小华站在大穿衣镜前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 m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处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通过看自己在镜中的像整理自己的服饰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则她与她的像之间的距离是</a:t>
            </a:r>
            <a:endParaRPr lang="en-US" altLang="zh-CN" b="1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m;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若她向镜子靠拢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此时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她的像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高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变大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变小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不变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”);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她在平面镜中成的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虚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实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_88066b62-3829-429b-80be-a0f9350c11da">
            <a:extLst>
              <a:ext uri="{FF2B5EF4-FFF2-40B4-BE49-F238E27FC236}">
                <a16:creationId xmlns="" xmlns:a16="http://schemas.microsoft.com/office/drawing/2014/main" id="{528878F7-8A3A-41EB-AF64-4B7302B3D2E9}"/>
              </a:ext>
            </a:extLst>
          </p:cNvPr>
          <p:cNvSpPr/>
          <p:nvPr/>
        </p:nvSpPr>
        <p:spPr>
          <a:xfrm>
            <a:off x="8446390" y="3798399"/>
            <a:ext cx="17320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虚　</a:t>
            </a:r>
          </a:p>
        </p:txBody>
      </p:sp>
      <p:sp>
        <p:nvSpPr>
          <p:cNvPr id="4" name="A_dfa1cf5e-a6f5-40d1-a393-a5a637048627">
            <a:extLst>
              <a:ext uri="{FF2B5EF4-FFF2-40B4-BE49-F238E27FC236}">
                <a16:creationId xmlns="" xmlns:a16="http://schemas.microsoft.com/office/drawing/2014/main" id="{0085FC11-3B46-412E-8D0E-857545C4559D}"/>
              </a:ext>
            </a:extLst>
          </p:cNvPr>
          <p:cNvSpPr/>
          <p:nvPr/>
        </p:nvSpPr>
        <p:spPr>
          <a:xfrm>
            <a:off x="7632003" y="3164415"/>
            <a:ext cx="2140013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不变　</a:t>
            </a:r>
          </a:p>
        </p:txBody>
      </p:sp>
      <p:sp>
        <p:nvSpPr>
          <p:cNvPr id="3" name="A_1f258fe9-7188-4671-b499-383ea085d4db">
            <a:extLst>
              <a:ext uri="{FF2B5EF4-FFF2-40B4-BE49-F238E27FC236}">
                <a16:creationId xmlns="" xmlns:a16="http://schemas.microsoft.com/office/drawing/2014/main" id="{5F516FF7-1169-4F56-BC67-A93E45B24782}"/>
              </a:ext>
            </a:extLst>
          </p:cNvPr>
          <p:cNvSpPr/>
          <p:nvPr/>
        </p:nvSpPr>
        <p:spPr>
          <a:xfrm>
            <a:off x="632715" y="3164415"/>
            <a:ext cx="1527239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4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120442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534863" y="1439887"/>
            <a:ext cx="10452347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12.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某单位利用人工智能技术刷脸考勤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当人靠近摄像头时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光源自动打开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照亮人脸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当人脸到摄像头的距离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_________</a:t>
            </a: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_____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人脸通过摄像头成一个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正立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倒立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、缩小的实像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与录入的信息进行比对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从而记录考勤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若想要显示屏中的像变大一些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人应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靠近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远离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摄像头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_1f87fa02-65f9-4b47-8d42-0e7bee469968">
            <a:extLst>
              <a:ext uri="{FF2B5EF4-FFF2-40B4-BE49-F238E27FC236}">
                <a16:creationId xmlns="" xmlns:a16="http://schemas.microsoft.com/office/drawing/2014/main" id="{5C3499B9-5FB8-484B-AD9E-81C8A50F234D}"/>
              </a:ext>
            </a:extLst>
          </p:cNvPr>
          <p:cNvSpPr/>
          <p:nvPr/>
        </p:nvSpPr>
        <p:spPr>
          <a:xfrm>
            <a:off x="7289041" y="4072343"/>
            <a:ext cx="2140013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靠近　</a:t>
            </a:r>
          </a:p>
        </p:txBody>
      </p:sp>
      <p:sp>
        <p:nvSpPr>
          <p:cNvPr id="5" name="A_b9db4232-164f-4c13-acb3-8a76485caca4">
            <a:extLst>
              <a:ext uri="{FF2B5EF4-FFF2-40B4-BE49-F238E27FC236}">
                <a16:creationId xmlns="" xmlns:a16="http://schemas.microsoft.com/office/drawing/2014/main" id="{63C2372E-5615-4C87-902D-2F8970625375}"/>
              </a:ext>
            </a:extLst>
          </p:cNvPr>
          <p:cNvSpPr/>
          <p:nvPr/>
        </p:nvSpPr>
        <p:spPr>
          <a:xfrm>
            <a:off x="6049069" y="2823045"/>
            <a:ext cx="2140014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倒立　</a:t>
            </a:r>
          </a:p>
        </p:txBody>
      </p:sp>
      <p:sp>
        <p:nvSpPr>
          <p:cNvPr id="4" name="A_b8d41b3d-7939-467b-9541-ae5b12882fbc">
            <a:extLst>
              <a:ext uri="{FF2B5EF4-FFF2-40B4-BE49-F238E27FC236}">
                <a16:creationId xmlns="" xmlns:a16="http://schemas.microsoft.com/office/drawing/2014/main" id="{3B054D55-7F56-46A1-8134-3C073EBD2AB3}"/>
              </a:ext>
            </a:extLst>
          </p:cNvPr>
          <p:cNvSpPr/>
          <p:nvPr/>
        </p:nvSpPr>
        <p:spPr>
          <a:xfrm>
            <a:off x="582363" y="2785888"/>
            <a:ext cx="17320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焦距　</a:t>
            </a:r>
          </a:p>
        </p:txBody>
      </p:sp>
      <p:sp>
        <p:nvSpPr>
          <p:cNvPr id="3" name="A_f2d8ddcb-26dd-4072-b909-e4148456dbab">
            <a:extLst>
              <a:ext uri="{FF2B5EF4-FFF2-40B4-BE49-F238E27FC236}">
                <a16:creationId xmlns="" xmlns:a16="http://schemas.microsoft.com/office/drawing/2014/main" id="{E3E7ADDA-5A2B-4F34-BB3B-C0E20ADF32A4}"/>
              </a:ext>
            </a:extLst>
          </p:cNvPr>
          <p:cNvSpPr/>
          <p:nvPr/>
        </p:nvSpPr>
        <p:spPr>
          <a:xfrm>
            <a:off x="8765932" y="2229908"/>
            <a:ext cx="2751265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大于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6076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4487" y="1623298"/>
            <a:ext cx="10833100" cy="32335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13.“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花香四溢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说明分子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将两个表面光滑的铅块相互紧压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它们会粘在一起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说明分子间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存在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酒精和水充分混合后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其总体积小于混合前的总体积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此现象说明组成物质的分子间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_1c45839c-d079-4761-9f0a-2e4fc6b9a3d9">
            <a:extLst>
              <a:ext uri="{FF2B5EF4-FFF2-40B4-BE49-F238E27FC236}">
                <a16:creationId xmlns="" xmlns:a16="http://schemas.microsoft.com/office/drawing/2014/main" id="{22DB00C7-875F-42F2-9CE3-00C320BD0B1B}"/>
              </a:ext>
            </a:extLst>
          </p:cNvPr>
          <p:cNvSpPr/>
          <p:nvPr/>
        </p:nvSpPr>
        <p:spPr>
          <a:xfrm>
            <a:off x="4822190" y="4255754"/>
            <a:ext cx="2140013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空隙　</a:t>
            </a:r>
          </a:p>
        </p:txBody>
      </p:sp>
      <p:sp>
        <p:nvSpPr>
          <p:cNvPr id="4" name="A_29f227df-f896-422f-8cc7-44c696f7dbc3">
            <a:extLst>
              <a:ext uri="{FF2B5EF4-FFF2-40B4-BE49-F238E27FC236}">
                <a16:creationId xmlns="" xmlns:a16="http://schemas.microsoft.com/office/drawing/2014/main" id="{89D471F1-E123-4D6C-A6C1-82875564CD01}"/>
              </a:ext>
            </a:extLst>
          </p:cNvPr>
          <p:cNvSpPr/>
          <p:nvPr/>
        </p:nvSpPr>
        <p:spPr>
          <a:xfrm>
            <a:off x="1558290" y="2987786"/>
            <a:ext cx="2140013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引力　</a:t>
            </a:r>
          </a:p>
        </p:txBody>
      </p:sp>
      <p:sp>
        <p:nvSpPr>
          <p:cNvPr id="3" name="A_b2fb7e02-26c8-4775-be42-5dec33f8c26c">
            <a:extLst>
              <a:ext uri="{FF2B5EF4-FFF2-40B4-BE49-F238E27FC236}">
                <a16:creationId xmlns="" xmlns:a16="http://schemas.microsoft.com/office/drawing/2014/main" id="{D2CC7C5D-8A30-4FC2-B28D-E613430D1404}"/>
              </a:ext>
            </a:extLst>
          </p:cNvPr>
          <p:cNvSpPr/>
          <p:nvPr/>
        </p:nvSpPr>
        <p:spPr>
          <a:xfrm>
            <a:off x="4920615" y="1719818"/>
            <a:ext cx="49959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不停地做无规则运动　</a:t>
            </a:r>
          </a:p>
        </p:txBody>
      </p:sp>
    </p:spTree>
    <p:extLst>
      <p:ext uri="{BB962C8B-B14F-4D97-AF65-F5344CB8AC3E}">
        <p14:creationId xmlns:p14="http://schemas.microsoft.com/office/powerpoint/2010/main" val="35720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60437" y="575791"/>
            <a:ext cx="10833100" cy="32335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14.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如图是汽车汽油机工作循环中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冲程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已知汽油的热值为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4.6×10</a:t>
            </a:r>
            <a:r>
              <a:rPr lang="en-US" altLang="zh-CN" b="1" baseline="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J/kg,2 kg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汽油完全燃烧时释放的热量为</a:t>
            </a:r>
            <a:endParaRPr lang="en-US" altLang="zh-CN" b="1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b="1" u="sng" baseline="3000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J;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已知汽车防冻液比热容为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4.2×10</a:t>
            </a:r>
            <a:r>
              <a:rPr lang="en-US" altLang="zh-CN" b="1" baseline="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J/(kg·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防冻液从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90 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冷却到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20 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的过程中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放出的热量为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2.94×10</a:t>
            </a:r>
            <a:r>
              <a:rPr lang="en-US" altLang="zh-CN" b="1" baseline="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J,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则汽车防冻液的质量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kg.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_54eb4809-1ba1-41a7-8bcf-f0e7733707ec">
            <a:extLst>
              <a:ext uri="{FF2B5EF4-FFF2-40B4-BE49-F238E27FC236}">
                <a16:creationId xmlns="" xmlns:a16="http://schemas.microsoft.com/office/drawing/2014/main" id="{59FF9F3B-4110-4858-8773-5E9FF4DB904B}"/>
              </a:ext>
            </a:extLst>
          </p:cNvPr>
          <p:cNvSpPr/>
          <p:nvPr/>
        </p:nvSpPr>
        <p:spPr>
          <a:xfrm>
            <a:off x="4320877" y="3208247"/>
            <a:ext cx="1730439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sp>
        <p:nvSpPr>
          <p:cNvPr id="5" name="A_eb9c1026-0989-4d51-b812-7b731b19f522">
            <a:extLst>
              <a:ext uri="{FF2B5EF4-FFF2-40B4-BE49-F238E27FC236}">
                <a16:creationId xmlns="" xmlns:a16="http://schemas.microsoft.com/office/drawing/2014/main" id="{9DE779E7-ADFB-44FA-A05D-1C0A64CD40C2}"/>
              </a:ext>
            </a:extLst>
          </p:cNvPr>
          <p:cNvSpPr/>
          <p:nvPr/>
        </p:nvSpPr>
        <p:spPr>
          <a:xfrm>
            <a:off x="350277" y="1940279"/>
            <a:ext cx="2781364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9.2×10</a:t>
            </a:r>
            <a:r>
              <a:rPr lang="en-US" altLang="zh-CN" b="1" baseline="30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sp>
        <p:nvSpPr>
          <p:cNvPr id="4" name="A_4e314bef-38f4-41e1-b5fe-f137dd834bd6">
            <a:extLst>
              <a:ext uri="{FF2B5EF4-FFF2-40B4-BE49-F238E27FC236}">
                <a16:creationId xmlns="" xmlns:a16="http://schemas.microsoft.com/office/drawing/2014/main" id="{8676E434-8456-4A65-926C-C9462D4D9E49}"/>
              </a:ext>
            </a:extLst>
          </p:cNvPr>
          <p:cNvSpPr/>
          <p:nvPr/>
        </p:nvSpPr>
        <p:spPr>
          <a:xfrm>
            <a:off x="6570102" y="672311"/>
            <a:ext cx="2140014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做功　</a:t>
            </a:r>
          </a:p>
        </p:txBody>
      </p:sp>
      <p:pic>
        <p:nvPicPr>
          <p:cNvPr id="3" name="image40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4896941" y="3809369"/>
            <a:ext cx="1368152" cy="24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9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88429" y="719807"/>
            <a:ext cx="10833100" cy="32335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三、作图题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共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15.(1)(3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小明站在池水旁观赏游鱼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恰好看见一架飞机飞过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分别用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代表小明的眼睛、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代表看到的鱼、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代表看到的飞机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请画出小明看见鱼和飞机的光路图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并用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大致标出鱼在池水里的实际位置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保留必要的作图痕迹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image41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6769149" y="4113843"/>
            <a:ext cx="2016224" cy="20162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48D9815-1DE5-45ED-A4EC-8E89459D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25" y="4113843"/>
            <a:ext cx="3024336" cy="21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88429" y="935831"/>
            <a:ext cx="10833100" cy="13130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(2)(2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A'B'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为平面镜中所成的像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请利用平面镜成像特点画出物体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image42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6625133" y="2632491"/>
            <a:ext cx="2792498" cy="2318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1FE7138-C392-4942-B054-C2214970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25" y="2720264"/>
            <a:ext cx="2114286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4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144413" y="719807"/>
            <a:ext cx="10833100" cy="13130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(3)(2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点是透镜的虚焦点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点是光心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请画出两条光线经过透镜的光路图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image43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6337101" y="2880047"/>
            <a:ext cx="2520280" cy="20355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C3BD0BC-5711-4942-A1CE-1C7EAE66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677" y="2835914"/>
            <a:ext cx="2514286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>
            <a:extLst>
              <a:ext uri="{FF2B5EF4-FFF2-40B4-BE49-F238E27FC236}">
                <a16:creationId xmlns="" xmlns:a16="http://schemas.microsoft.com/office/drawing/2014/main" id="{4DFA9FC6-AB8A-4386-9BF7-5CBB76005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093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F1AEDAF-19B1-4B24-9959-EA75ABEEC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2231961"/>
            <a:ext cx="79565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zh-CN" altLang="en-US" sz="4200" b="1" dirty="0">
                <a:solidFill>
                  <a:srgbClr val="3090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板块复习卷</a:t>
            </a:r>
            <a:r>
              <a:rPr lang="en-US" altLang="zh-CN" sz="4200" b="1" dirty="0">
                <a:solidFill>
                  <a:srgbClr val="3090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200" b="1" dirty="0">
                <a:solidFill>
                  <a:srgbClr val="3090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4200" b="1" dirty="0">
                <a:solidFill>
                  <a:srgbClr val="3090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)——</a:t>
            </a:r>
            <a:r>
              <a:rPr lang="zh-CN" altLang="en-US" sz="4200" b="1" dirty="0">
                <a:solidFill>
                  <a:srgbClr val="3090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声学、光学、热学</a:t>
            </a:r>
          </a:p>
        </p:txBody>
      </p:sp>
      <p:pic>
        <p:nvPicPr>
          <p:cNvPr id="1278981" name="图片 7" descr="形象图1">
            <a:extLst>
              <a:ext uri="{FF2B5EF4-FFF2-40B4-BE49-F238E27FC236}">
                <a16:creationId xmlns="" xmlns:a16="http://schemas.microsoft.com/office/drawing/2014/main" id="{AEA680B0-4268-45D1-A9C8-54186F937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88" y="1800225"/>
            <a:ext cx="22764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8983" name="Picture 7">
            <a:extLst>
              <a:ext uri="{FF2B5EF4-FFF2-40B4-BE49-F238E27FC236}">
                <a16:creationId xmlns="" xmlns:a16="http://schemas.microsoft.com/office/drawing/2014/main" id="{59B66FA9-F8B0-4DA5-B09B-62D78450A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647700"/>
            <a:ext cx="4032250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0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8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8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8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27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16421" y="647799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四、实验题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本大题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小题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共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16.(7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小明和小华分别利用图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甲所示的相同装置探究水沸腾时温度变化的特点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当水温接近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90 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时每隔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0.5 min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记录一次温度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并绘制出如图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乙所示的水温与时间关系的图象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886603"/>
              </p:ext>
            </p:extLst>
          </p:nvPr>
        </p:nvGraphicFramePr>
        <p:xfrm>
          <a:off x="1728589" y="3241201"/>
          <a:ext cx="8928992" cy="301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文档" r:id="rId3" imgW="5273690" imgH="1783144" progId="Word.Document.12">
                  <p:embed/>
                </p:oleObj>
              </mc:Choice>
              <mc:Fallback>
                <p:oleObj name="文档" r:id="rId3" imgW="5273690" imgH="17831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8589" y="3241201"/>
                        <a:ext cx="8928992" cy="3019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680917" y="5824711"/>
            <a:ext cx="801822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zh-CN" sz="4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54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16421" y="1079847"/>
            <a:ext cx="10833100" cy="13130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小明对甲图的温度计测水温的实验操作过程如图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所示其中正确的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选填字母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9e4fee0f-6cfc-44ae-a489-2c7cfbf5de95">
            <a:extLst>
              <a:ext uri="{FF2B5EF4-FFF2-40B4-BE49-F238E27FC236}">
                <a16:creationId xmlns="" xmlns:a16="http://schemas.microsoft.com/office/drawing/2014/main" id="{CCD46F33-707D-4313-BBDD-1D7B4394CCAF}"/>
              </a:ext>
            </a:extLst>
          </p:cNvPr>
          <p:cNvSpPr/>
          <p:nvPr/>
        </p:nvSpPr>
        <p:spPr>
          <a:xfrm>
            <a:off x="2246199" y="1810351"/>
            <a:ext cx="1617726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150611"/>
              </p:ext>
            </p:extLst>
          </p:nvPr>
        </p:nvGraphicFramePr>
        <p:xfrm>
          <a:off x="-921054" y="2536084"/>
          <a:ext cx="13108051" cy="3102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文档" r:id="rId3" imgW="5273690" imgH="1248165" progId="Word.Document.12">
                  <p:embed/>
                </p:oleObj>
              </mc:Choice>
              <mc:Fallback>
                <p:oleObj name="文档" r:id="rId3" imgW="5273690" imgH="12481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21054" y="2536084"/>
                        <a:ext cx="13108051" cy="3102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148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812211"/>
            <a:ext cx="10833100" cy="32335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实验时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当看到水中有大量气泡不断上升、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变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大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到水面破裂开来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里面的水蒸气散发到空气中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就表明水沸腾了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分析图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乙可知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小华将水加热至沸腾的时间明显较长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最有可能的原因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e4cdec5c-74b8-490c-a6e7-850ea9b5e54b">
            <a:extLst>
              <a:ext uri="{FF2B5EF4-FFF2-40B4-BE49-F238E27FC236}">
                <a16:creationId xmlns="" xmlns:a16="http://schemas.microsoft.com/office/drawing/2014/main" id="{5588E865-478F-4A33-80CF-FD23D59CF7F4}"/>
              </a:ext>
            </a:extLst>
          </p:cNvPr>
          <p:cNvSpPr/>
          <p:nvPr/>
        </p:nvSpPr>
        <p:spPr>
          <a:xfrm>
            <a:off x="3195003" y="4444667"/>
            <a:ext cx="6219888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小华实验所用水的质量较大　</a:t>
            </a:r>
          </a:p>
        </p:txBody>
      </p:sp>
      <p:sp>
        <p:nvSpPr>
          <p:cNvPr id="3" name="A_50543d53-2fa1-4c48-8c36-5d13eb7a23fc">
            <a:extLst>
              <a:ext uri="{FF2B5EF4-FFF2-40B4-BE49-F238E27FC236}">
                <a16:creationId xmlns="" xmlns:a16="http://schemas.microsoft.com/office/drawing/2014/main" id="{03E62A08-BB8F-457D-ABA2-9C14229125FF}"/>
              </a:ext>
            </a:extLst>
          </p:cNvPr>
          <p:cNvSpPr/>
          <p:nvPr/>
        </p:nvSpPr>
        <p:spPr>
          <a:xfrm>
            <a:off x="8665528" y="1908731"/>
            <a:ext cx="17320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大　</a:t>
            </a:r>
          </a:p>
        </p:txBody>
      </p:sp>
    </p:spTree>
    <p:extLst>
      <p:ext uri="{BB962C8B-B14F-4D97-AF65-F5344CB8AC3E}">
        <p14:creationId xmlns:p14="http://schemas.microsoft.com/office/powerpoint/2010/main" val="6322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648469" y="1007839"/>
            <a:ext cx="11017224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(4)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右图是水沸腾时温度计内液柱的位置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则水的沸点是</a:t>
            </a:r>
            <a:endParaRPr lang="en-US" altLang="zh-CN" b="1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可知该处的大气压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低于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高于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等于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”)1 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个标准大气压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_56acfd4a-9bf2-4862-83c4-8d86546749d6">
            <a:extLst>
              <a:ext uri="{FF2B5EF4-FFF2-40B4-BE49-F238E27FC236}">
                <a16:creationId xmlns="" xmlns:a16="http://schemas.microsoft.com/office/drawing/2014/main" id="{F33713E9-2F13-4EEA-BA34-996E3825C1CB}"/>
              </a:ext>
            </a:extLst>
          </p:cNvPr>
          <p:cNvSpPr/>
          <p:nvPr/>
        </p:nvSpPr>
        <p:spPr>
          <a:xfrm>
            <a:off x="5634172" y="1738343"/>
            <a:ext cx="2140013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低于　</a:t>
            </a:r>
          </a:p>
        </p:txBody>
      </p:sp>
      <p:sp>
        <p:nvSpPr>
          <p:cNvPr id="4" name="A_eba848ba-7efb-4c8b-8500-d1a8b467f15a">
            <a:extLst>
              <a:ext uri="{FF2B5EF4-FFF2-40B4-BE49-F238E27FC236}">
                <a16:creationId xmlns="" xmlns:a16="http://schemas.microsoft.com/office/drawing/2014/main" id="{5B5E8316-4BF0-4F37-9C00-DE6CA65B4954}"/>
              </a:ext>
            </a:extLst>
          </p:cNvPr>
          <p:cNvSpPr/>
          <p:nvPr/>
        </p:nvSpPr>
        <p:spPr>
          <a:xfrm>
            <a:off x="638309" y="1738343"/>
            <a:ext cx="1730439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98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pic>
        <p:nvPicPr>
          <p:cNvPr id="3" name="image46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8929389" y="2592015"/>
            <a:ext cx="1072829" cy="171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2132299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小明在第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分钟撤掉酒精灯后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发现有一段时间水温依然保持不变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乙所示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这段时间内烧杯底部的温度</a:t>
            </a:r>
            <a:r>
              <a:rPr lang="zh-CN" altLang="en-US" b="1" u="sng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杯内水的温度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(6)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水沸腾时温度保持不变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且需要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热量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5ef25200-bb36-402f-9e18-b542c0fe37b0">
            <a:extLst>
              <a:ext uri="{FF2B5EF4-FFF2-40B4-BE49-F238E27FC236}">
                <a16:creationId xmlns="" xmlns:a16="http://schemas.microsoft.com/office/drawing/2014/main" id="{DFAF3102-6381-4B12-A055-147E33E22147}"/>
              </a:ext>
            </a:extLst>
          </p:cNvPr>
          <p:cNvSpPr/>
          <p:nvPr/>
        </p:nvSpPr>
        <p:spPr>
          <a:xfrm>
            <a:off x="6217603" y="4130771"/>
            <a:ext cx="2140013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吸收　</a:t>
            </a:r>
          </a:p>
        </p:txBody>
      </p:sp>
      <p:sp>
        <p:nvSpPr>
          <p:cNvPr id="3" name="A_751de04e-681b-45a4-8512-8640b744c992">
            <a:extLst>
              <a:ext uri="{FF2B5EF4-FFF2-40B4-BE49-F238E27FC236}">
                <a16:creationId xmlns="" xmlns:a16="http://schemas.microsoft.com/office/drawing/2014/main" id="{16897D3C-8964-4AE2-8287-03E5BEEE23F7}"/>
              </a:ext>
            </a:extLst>
          </p:cNvPr>
          <p:cNvSpPr/>
          <p:nvPr/>
        </p:nvSpPr>
        <p:spPr>
          <a:xfrm>
            <a:off x="8713365" y="2863472"/>
            <a:ext cx="2140014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高于　</a:t>
            </a:r>
          </a:p>
        </p:txBody>
      </p:sp>
    </p:spTree>
    <p:extLst>
      <p:ext uri="{BB962C8B-B14F-4D97-AF65-F5344CB8AC3E}">
        <p14:creationId xmlns:p14="http://schemas.microsoft.com/office/powerpoint/2010/main" val="9371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88429" y="863823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17.(6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探究光的反射规律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的实验装置如图甲所示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平面镜放在水平桌面上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标有刻度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图中未画出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的白色纸板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ABCD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能绕垂直于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CD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轴翻转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在纸板上安装一支可在纸板平面内自由移动的激光笔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image47.jpeg"/>
          <p:cNvPicPr/>
          <p:nvPr/>
        </p:nvPicPr>
        <p:blipFill rotWithShape="1">
          <a:blip r:embed="rId2"/>
          <a:srcRect r="51065"/>
          <a:stretch/>
        </p:blipFill>
        <p:spPr bwMode="auto">
          <a:xfrm>
            <a:off x="4464893" y="3457225"/>
            <a:ext cx="3601909" cy="24839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27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360437" y="1303210"/>
            <a:ext cx="10524355" cy="3873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实验前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应将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纸板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放置平面镜上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移动激光笔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使入射光束绕入射点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沿逆时针方向转动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可观察到反射光束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沿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时针方向转动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移动激光笔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使入射角为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45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测得反射角也为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45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由此就得出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光反射时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反射角等于入射角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的结论你认为有何不妥之处</a:t>
            </a:r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_116d2f94-9529-43ef-b350-03e05130d3ea">
            <a:extLst>
              <a:ext uri="{FF2B5EF4-FFF2-40B4-BE49-F238E27FC236}">
                <a16:creationId xmlns="" xmlns:a16="http://schemas.microsoft.com/office/drawing/2014/main" id="{FE7EB78B-86E5-4479-820A-B58E4EF9DDB5}"/>
              </a:ext>
            </a:extLst>
          </p:cNvPr>
          <p:cNvSpPr/>
          <p:nvPr/>
        </p:nvSpPr>
        <p:spPr>
          <a:xfrm>
            <a:off x="1777440" y="4569650"/>
            <a:ext cx="7035864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一次实验得到的结论具有偶然性　</a:t>
            </a:r>
          </a:p>
        </p:txBody>
      </p:sp>
      <p:sp>
        <p:nvSpPr>
          <p:cNvPr id="4" name="A_38a2a4cb-d5d6-4170-a8f8-3194f30c598c">
            <a:extLst>
              <a:ext uri="{FF2B5EF4-FFF2-40B4-BE49-F238E27FC236}">
                <a16:creationId xmlns="" xmlns:a16="http://schemas.microsoft.com/office/drawing/2014/main" id="{46AFA89F-174E-432B-9B56-245393C215F5}"/>
              </a:ext>
            </a:extLst>
          </p:cNvPr>
          <p:cNvSpPr/>
          <p:nvPr/>
        </p:nvSpPr>
        <p:spPr>
          <a:xfrm>
            <a:off x="758265" y="2667698"/>
            <a:ext cx="17320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顺　</a:t>
            </a:r>
          </a:p>
        </p:txBody>
      </p:sp>
      <p:sp>
        <p:nvSpPr>
          <p:cNvPr id="2" name="A_178ca53b-e6a8-4c44-bca3-0de3736f252d">
            <a:extLst>
              <a:ext uri="{FF2B5EF4-FFF2-40B4-BE49-F238E27FC236}">
                <a16:creationId xmlns="" xmlns:a16="http://schemas.microsoft.com/office/drawing/2014/main" id="{E579747A-C1F6-4BC1-8468-3BA2C483093A}"/>
              </a:ext>
            </a:extLst>
          </p:cNvPr>
          <p:cNvSpPr/>
          <p:nvPr/>
        </p:nvSpPr>
        <p:spPr>
          <a:xfrm>
            <a:off x="3780865" y="1399730"/>
            <a:ext cx="2140013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竖直　</a:t>
            </a:r>
          </a:p>
        </p:txBody>
      </p:sp>
    </p:spTree>
    <p:extLst>
      <p:ext uri="{BB962C8B-B14F-4D97-AF65-F5344CB8AC3E}">
        <p14:creationId xmlns:p14="http://schemas.microsoft.com/office/powerpoint/2010/main" val="243372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88429" y="863823"/>
            <a:ext cx="10833100" cy="19532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如图乙所示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将纸板右半部分绕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向后翻转任意角度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发现纸板上均无反射光束呈现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此现象说明了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      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f889809b-8875-486c-8baa-adb12e8c2a98">
            <a:extLst>
              <a:ext uri="{FF2B5EF4-FFF2-40B4-BE49-F238E27FC236}">
                <a16:creationId xmlns="" xmlns:a16="http://schemas.microsoft.com/office/drawing/2014/main" id="{8044ED83-F665-4F10-AC67-270B22322886}"/>
              </a:ext>
            </a:extLst>
          </p:cNvPr>
          <p:cNvSpPr/>
          <p:nvPr/>
        </p:nvSpPr>
        <p:spPr>
          <a:xfrm>
            <a:off x="278269" y="2228311"/>
            <a:ext cx="8667814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反射光线、入射光线和法线在同一平面内　</a:t>
            </a:r>
          </a:p>
        </p:txBody>
      </p:sp>
      <p:pic>
        <p:nvPicPr>
          <p:cNvPr id="3" name="image47.jpeg"/>
          <p:cNvPicPr/>
          <p:nvPr/>
        </p:nvPicPr>
        <p:blipFill rotWithShape="1">
          <a:blip r:embed="rId2"/>
          <a:srcRect l="50034"/>
          <a:stretch/>
        </p:blipFill>
        <p:spPr bwMode="auto">
          <a:xfrm>
            <a:off x="3812773" y="3240087"/>
            <a:ext cx="3784411" cy="2555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643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49" y="1492123"/>
            <a:ext cx="1095640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若将一束光沿反射光线的射出方向射到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光将沿入射光线的反方向射出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说明在光的反射现象中光路是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 smtClean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(5)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在图甲中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若将纸板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连同激光笔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绕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CD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向后倾斜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此时反射光束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 smtClean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选填字母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仍在纸板上呈现　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被纸板挡住　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在纸板前方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e02a931b-edd6-4373-9ed3-19f4961f06d8"/>
          <p:cNvSpPr/>
          <p:nvPr/>
        </p:nvSpPr>
        <p:spPr>
          <a:xfrm>
            <a:off x="1155064" y="3490595"/>
            <a:ext cx="16177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</a:t>
            </a: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A_647cb839-295e-4834-b830-eae5099adff6"/>
          <p:cNvSpPr/>
          <p:nvPr/>
        </p:nvSpPr>
        <p:spPr>
          <a:xfrm>
            <a:off x="8600439" y="2222627"/>
            <a:ext cx="2140014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可逆　</a:t>
            </a:r>
            <a:endParaRPr lang="zh-CN" altLang="en-US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7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88429" y="863823"/>
            <a:ext cx="10833100" cy="13130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18.(7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探究凸透镜成像规律及应用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的实验中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凸透镜焦距未知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>
            <a:spLocks noChangeAspect="1"/>
          </p:cNvSpPr>
          <p:nvPr/>
        </p:nvSpPr>
        <p:spPr>
          <a:xfrm>
            <a:off x="294190" y="2176875"/>
            <a:ext cx="10833100" cy="19532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将凸透镜安装在光具座上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用平行光做光源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移动光屏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在光屏上得到最小最亮的光斑时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如图甲所示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可知该凸透镜的焦距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cm.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A_9a176e21-48c4-4178-8b0e-1511487053f1">
            <a:extLst>
              <a:ext uri="{FF2B5EF4-FFF2-40B4-BE49-F238E27FC236}">
                <a16:creationId xmlns="" xmlns:a16="http://schemas.microsoft.com/office/drawing/2014/main" id="{F2C19927-44E5-46E0-9DF2-5B41E572B277}"/>
              </a:ext>
            </a:extLst>
          </p:cNvPr>
          <p:cNvSpPr/>
          <p:nvPr/>
        </p:nvSpPr>
        <p:spPr>
          <a:xfrm>
            <a:off x="1100005" y="3541363"/>
            <a:ext cx="2035239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10.0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pic>
        <p:nvPicPr>
          <p:cNvPr id="3" name="image48.jpeg"/>
          <p:cNvPicPr/>
          <p:nvPr/>
        </p:nvPicPr>
        <p:blipFill rotWithShape="1">
          <a:blip r:embed="rId2"/>
          <a:srcRect r="64609"/>
          <a:stretch/>
        </p:blipFill>
        <p:spPr bwMode="auto">
          <a:xfrm>
            <a:off x="4320877" y="4130102"/>
            <a:ext cx="3888432" cy="2088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580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88429" y="503783"/>
            <a:ext cx="10833100" cy="13726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一、单项选择题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本大题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小题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每小题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共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如图所示的活动中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用来探究声音产生原因的是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smtClean="0"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b="1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0460" y="4501271"/>
            <a:ext cx="28797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>A.</a:t>
            </a:r>
            <a:r>
              <a:rPr lang="zh-CN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用大小不同</a:t>
            </a:r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b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>    </a:t>
            </a:r>
            <a:r>
              <a:rPr lang="zh-CN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的力敲鼓</a:t>
            </a:r>
            <a:r>
              <a:rPr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/>
          </a:p>
        </p:txBody>
      </p:sp>
      <p:sp>
        <p:nvSpPr>
          <p:cNvPr id="12" name="A_a5f71912-07f4-41fd-93c1-a0b2f56418cf"/>
          <p:cNvSpPr/>
          <p:nvPr/>
        </p:nvSpPr>
        <p:spPr>
          <a:xfrm>
            <a:off x="8979357" y="1234287"/>
            <a:ext cx="1798701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 </a:t>
            </a: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64597" y="4501271"/>
            <a:ext cx="28649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>B.</a:t>
            </a:r>
            <a:r>
              <a:rPr lang="zh-CN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将发声的音</a:t>
            </a:r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b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>   </a:t>
            </a:r>
            <a:r>
              <a:rPr lang="zh-CN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叉触及面颊</a:t>
            </a:r>
            <a:endParaRPr lang="zh-CN" altLang="en-US" sz="2800" b="1" dirty="0"/>
          </a:p>
        </p:txBody>
      </p:sp>
      <p:sp>
        <p:nvSpPr>
          <p:cNvPr id="9" name="矩形 8"/>
          <p:cNvSpPr/>
          <p:nvPr/>
        </p:nvSpPr>
        <p:spPr>
          <a:xfrm>
            <a:off x="5473005" y="4519323"/>
            <a:ext cx="38878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>C.</a:t>
            </a:r>
            <a:r>
              <a:rPr lang="zh-CN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将发声手机置于</a:t>
            </a:r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  <a:t/>
            </a:r>
            <a:b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zh-CN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密闭瓶内并抽气</a:t>
            </a:r>
            <a:endParaRPr lang="zh-CN" altLang="en-US" sz="2800" b="1" dirty="0"/>
          </a:p>
        </p:txBody>
      </p:sp>
      <p:sp>
        <p:nvSpPr>
          <p:cNvPr id="10" name="矩形 9"/>
          <p:cNvSpPr/>
          <p:nvPr/>
        </p:nvSpPr>
        <p:spPr>
          <a:xfrm>
            <a:off x="8680591" y="4383725"/>
            <a:ext cx="2841484" cy="1160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D.</a:t>
            </a:r>
            <a:r>
              <a:rPr lang="zh-CN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用硬卡片在梳</a:t>
            </a:r>
            <a: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28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齿上快划、慢划</a:t>
            </a:r>
            <a:endParaRPr lang="zh-CN" altLang="zh-CN" sz="2800" b="1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image26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632221" y="2288023"/>
            <a:ext cx="1501155" cy="1816160"/>
          </a:xfrm>
          <a:prstGeom prst="rect">
            <a:avLst/>
          </a:prstGeom>
        </p:spPr>
      </p:pic>
      <p:pic>
        <p:nvPicPr>
          <p:cNvPr id="4" name="image27.jpeg"/>
          <p:cNvPicPr/>
          <p:nvPr/>
        </p:nvPicPr>
        <p:blipFill>
          <a:blip r:embed="rId3"/>
          <a:stretch>
            <a:fillRect/>
          </a:stretch>
        </p:blipFill>
        <p:spPr>
          <a:xfrm>
            <a:off x="3384773" y="2231975"/>
            <a:ext cx="1579209" cy="1816160"/>
          </a:xfrm>
          <a:prstGeom prst="rect">
            <a:avLst/>
          </a:prstGeom>
        </p:spPr>
      </p:pic>
      <p:pic>
        <p:nvPicPr>
          <p:cNvPr id="5" name="image28.jpeg"/>
          <p:cNvPicPr/>
          <p:nvPr/>
        </p:nvPicPr>
        <p:blipFill>
          <a:blip r:embed="rId4"/>
          <a:stretch>
            <a:fillRect/>
          </a:stretch>
        </p:blipFill>
        <p:spPr>
          <a:xfrm>
            <a:off x="5944444" y="2231975"/>
            <a:ext cx="1895608" cy="1816160"/>
          </a:xfrm>
          <a:prstGeom prst="rect">
            <a:avLst/>
          </a:prstGeom>
        </p:spPr>
      </p:pic>
      <p:pic>
        <p:nvPicPr>
          <p:cNvPr id="6" name="image29.jpeg"/>
          <p:cNvPicPr/>
          <p:nvPr/>
        </p:nvPicPr>
        <p:blipFill>
          <a:blip r:embed="rId5"/>
          <a:stretch>
            <a:fillRect/>
          </a:stretch>
        </p:blipFill>
        <p:spPr>
          <a:xfrm>
            <a:off x="8909521" y="2216252"/>
            <a:ext cx="2212008" cy="18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0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60437" y="2231975"/>
            <a:ext cx="10833100" cy="19532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将蜡烛、凸透镜、光屏依次安装在光具座上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并调整蜡烛火焰、凸透镜及光屏三者的中心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使其大致在</a:t>
            </a:r>
            <a:r>
              <a:rPr lang="zh-CN" altLang="en-US" b="1" u="sng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为实验探究做好准备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_e4d671db-3239-4a76-acf8-beda55184d03">
            <a:extLst>
              <a:ext uri="{FF2B5EF4-FFF2-40B4-BE49-F238E27FC236}">
                <a16:creationId xmlns="" xmlns:a16="http://schemas.microsoft.com/office/drawing/2014/main" id="{B8B3B0E7-5AB2-4966-887F-117BF35476EE}"/>
              </a:ext>
            </a:extLst>
          </p:cNvPr>
          <p:cNvSpPr/>
          <p:nvPr/>
        </p:nvSpPr>
        <p:spPr>
          <a:xfrm>
            <a:off x="8137301" y="2962479"/>
            <a:ext cx="2955988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同一高度　</a:t>
            </a:r>
          </a:p>
        </p:txBody>
      </p:sp>
    </p:spTree>
    <p:extLst>
      <p:ext uri="{BB962C8B-B14F-4D97-AF65-F5344CB8AC3E}">
        <p14:creationId xmlns:p14="http://schemas.microsoft.com/office/powerpoint/2010/main" val="152583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88429" y="863823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将点燃的蜡烛移动到标尺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10 cm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处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透镜移到标尺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50 cm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处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再移动光屏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直到在光屏上得到一个清晰的、倒立的实像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如图乙所示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生活中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投影仪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照相机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就是利用这一成像原理来工作的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0422f0b7-e895-41f4-a690-f4e04299f109">
            <a:extLst>
              <a:ext uri="{FF2B5EF4-FFF2-40B4-BE49-F238E27FC236}">
                <a16:creationId xmlns="" xmlns:a16="http://schemas.microsoft.com/office/drawing/2014/main" id="{D99768A4-E2CE-48D2-A449-A00A5F94B912}"/>
              </a:ext>
            </a:extLst>
          </p:cNvPr>
          <p:cNvSpPr/>
          <p:nvPr/>
        </p:nvSpPr>
        <p:spPr>
          <a:xfrm>
            <a:off x="3643769" y="2228311"/>
            <a:ext cx="2548001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照相机　</a:t>
            </a:r>
          </a:p>
        </p:txBody>
      </p:sp>
      <p:pic>
        <p:nvPicPr>
          <p:cNvPr id="3" name="image48.jpeg"/>
          <p:cNvPicPr/>
          <p:nvPr/>
        </p:nvPicPr>
        <p:blipFill rotWithShape="1">
          <a:blip r:embed="rId2"/>
          <a:srcRect l="36982"/>
          <a:stretch/>
        </p:blipFill>
        <p:spPr bwMode="auto">
          <a:xfrm>
            <a:off x="2376661" y="3672135"/>
            <a:ext cx="7176205" cy="2164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338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570867" y="1623298"/>
            <a:ext cx="10380339" cy="323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保持透镜和光屏位置不动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将点燃的蜡烛向左移动一段距离后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在蜡烛与凸透镜之间适当位置放一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凸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透镜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在光屏上仍可能得到清晰的像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这说明该透镜对光线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会聚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发散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作用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可用来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矫正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近视眼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远视眼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_1e6e8a88-e3d6-470e-a252-cccd8aa6166d">
            <a:extLst>
              <a:ext uri="{FF2B5EF4-FFF2-40B4-BE49-F238E27FC236}">
                <a16:creationId xmlns="" xmlns:a16="http://schemas.microsoft.com/office/drawing/2014/main" id="{57C38036-8CD1-4061-A6E0-7D3EAECF54E0}"/>
              </a:ext>
            </a:extLst>
          </p:cNvPr>
          <p:cNvSpPr/>
          <p:nvPr/>
        </p:nvSpPr>
        <p:spPr>
          <a:xfrm>
            <a:off x="1734631" y="4263831"/>
            <a:ext cx="2548001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近视眼　</a:t>
            </a:r>
          </a:p>
        </p:txBody>
      </p:sp>
      <p:sp>
        <p:nvSpPr>
          <p:cNvPr id="4" name="A_cf25aee9-dd05-4912-b9df-f5b073197576">
            <a:extLst>
              <a:ext uri="{FF2B5EF4-FFF2-40B4-BE49-F238E27FC236}">
                <a16:creationId xmlns="" xmlns:a16="http://schemas.microsoft.com/office/drawing/2014/main" id="{6E8B51D8-3C15-4941-9A10-9C5E802A73FF}"/>
              </a:ext>
            </a:extLst>
          </p:cNvPr>
          <p:cNvSpPr/>
          <p:nvPr/>
        </p:nvSpPr>
        <p:spPr>
          <a:xfrm>
            <a:off x="3008632" y="3621770"/>
            <a:ext cx="2140014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发散　</a:t>
            </a:r>
          </a:p>
        </p:txBody>
      </p:sp>
      <p:sp>
        <p:nvSpPr>
          <p:cNvPr id="3" name="A_982164e1-3a61-4d1a-b40a-2510175f225a">
            <a:extLst>
              <a:ext uri="{FF2B5EF4-FFF2-40B4-BE49-F238E27FC236}">
                <a16:creationId xmlns="" xmlns:a16="http://schemas.microsoft.com/office/drawing/2014/main" id="{F5E496B7-57EF-475B-8AD4-138CB4D8C2D9}"/>
              </a:ext>
            </a:extLst>
          </p:cNvPr>
          <p:cNvSpPr/>
          <p:nvPr/>
        </p:nvSpPr>
        <p:spPr>
          <a:xfrm>
            <a:off x="8414070" y="2353802"/>
            <a:ext cx="17320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凹　</a:t>
            </a:r>
          </a:p>
        </p:txBody>
      </p:sp>
    </p:spTree>
    <p:extLst>
      <p:ext uri="{BB962C8B-B14F-4D97-AF65-F5344CB8AC3E}">
        <p14:creationId xmlns:p14="http://schemas.microsoft.com/office/powerpoint/2010/main" val="36488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2452386"/>
            <a:ext cx="10833100" cy="19532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如果用不透明纸板将凸透镜上半部分遮住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结果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成像情况没有变化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	B.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不能成实像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只能成一半的实像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	D.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能成完整的像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但亮度变暗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_e4093c3a-ea3b-4d72-a471-1494caa1f37c">
            <a:extLst>
              <a:ext uri="{FF2B5EF4-FFF2-40B4-BE49-F238E27FC236}">
                <a16:creationId xmlns="" xmlns:a16="http://schemas.microsoft.com/office/drawing/2014/main" id="{E88C628C-3CD9-484E-BF65-0316137E6FFF}"/>
              </a:ext>
            </a:extLst>
          </p:cNvPr>
          <p:cNvSpPr/>
          <p:nvPr/>
        </p:nvSpPr>
        <p:spPr>
          <a:xfrm>
            <a:off x="9073515" y="2548906"/>
            <a:ext cx="16177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D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110254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172036"/>
            <a:ext cx="10833100" cy="4513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五、计算题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本大题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小题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共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19.(6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某电热水器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额定功率为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2 000 W,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当热水器正常工作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70 min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可将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50 kg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的水从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20 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加热到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58 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.[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b="1" baseline="-25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水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=4.2×10</a:t>
            </a:r>
            <a:r>
              <a:rPr lang="en-US" altLang="zh-CN" b="1" baseline="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J/(kg·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)]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试求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50 kg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水吸收的热量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热水器消耗的电能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热水器的效率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BB637FF-4F70-470C-8C71-9C56790F4BDC}"/>
              </a:ext>
            </a:extLst>
          </p:cNvPr>
          <p:cNvSpPr>
            <a:spLocks noChangeAspect="1"/>
          </p:cNvSpPr>
          <p:nvPr/>
        </p:nvSpPr>
        <p:spPr>
          <a:xfrm>
            <a:off x="144413" y="1799927"/>
            <a:ext cx="11892507" cy="323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解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:(1)50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kg</a:t>
            </a: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水吸收的热量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Q=cm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t-t</a:t>
            </a:r>
            <a:r>
              <a:rPr lang="en-US" altLang="zh-CN" b="1" baseline="-25000" dirty="0"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)=4.2×10</a:t>
            </a:r>
            <a:r>
              <a:rPr lang="en-US" altLang="zh-CN" b="1" baseline="30000" dirty="0"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J/(kg·</a:t>
            </a:r>
            <a:r>
              <a:rPr lang="zh-CN" altLang="zh-CN" b="1" dirty="0"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)×50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kg×(58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-20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b="1" dirty="0"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7.98×10</a:t>
            </a:r>
            <a:r>
              <a:rPr lang="en-US" altLang="zh-CN" b="1" baseline="30000" dirty="0"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热水器消耗的电能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W=Pt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000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W×70×60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s=8.4×10</a:t>
            </a:r>
            <a:r>
              <a:rPr lang="en-US" altLang="zh-CN" b="1" baseline="30000" dirty="0"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79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893591"/>
              </p:ext>
            </p:extLst>
          </p:nvPr>
        </p:nvGraphicFramePr>
        <p:xfrm>
          <a:off x="576461" y="1799927"/>
          <a:ext cx="10777538" cy="447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Document" r:id="rId3" imgW="5273046" imgH="2202026" progId="Word.Document.12">
                  <p:embed/>
                </p:oleObj>
              </mc:Choice>
              <mc:Fallback>
                <p:oleObj name="Document" r:id="rId3" imgW="5273046" imgH="2202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461" y="1799927"/>
                        <a:ext cx="10777538" cy="447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19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492123"/>
            <a:ext cx="10833100" cy="38737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20.(7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一辆汽车以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72 km/h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的速度在平直公路上匀速行驶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4×10</a:t>
            </a:r>
            <a:r>
              <a:rPr lang="en-US" altLang="zh-CN" b="1" baseline="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消耗了汽油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 kg.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(1)2 kg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汽油完全燃烧放出的热量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.(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zh-CN" b="1" baseline="-25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汽油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=4.6×10</a:t>
            </a:r>
            <a:r>
              <a:rPr lang="en-US" altLang="zh-CN" b="1" baseline="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J/kg)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若汽车以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72 km/h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的速度匀速行驶时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牵引力的功率为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1.15×10</a:t>
            </a:r>
            <a:r>
              <a:rPr lang="en-US" altLang="zh-CN" b="1" baseline="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W,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则汽车受到的牵引力大小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汽车发动机的效率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930902"/>
              </p:ext>
            </p:extLst>
          </p:nvPr>
        </p:nvGraphicFramePr>
        <p:xfrm>
          <a:off x="864493" y="935831"/>
          <a:ext cx="10777538" cy="582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Document" r:id="rId3" imgW="5273046" imgH="2857190" progId="Word.Document.12">
                  <p:embed/>
                </p:oleObj>
              </mc:Choice>
              <mc:Fallback>
                <p:oleObj name="Document" r:id="rId3" imgW="5273046" imgH="28571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493" y="935831"/>
                        <a:ext cx="10777538" cy="582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6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4B920C8-2E5B-4D01-B366-DC194DBFF4F8}"/>
              </a:ext>
            </a:extLst>
          </p:cNvPr>
          <p:cNvSpPr>
            <a:spLocks noChangeAspect="1"/>
          </p:cNvSpPr>
          <p:nvPr/>
        </p:nvSpPr>
        <p:spPr>
          <a:xfrm>
            <a:off x="349250" y="2132299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答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:(1)2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kg</a:t>
            </a: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汽油完全燃烧放出的热量是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9.2×10</a:t>
            </a:r>
            <a:r>
              <a:rPr lang="en-US" altLang="zh-CN" b="1" baseline="30000" dirty="0"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J.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若汽车以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72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km/h</a:t>
            </a: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的速度匀速行驶时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牵引力的功率为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1.15×10</a:t>
            </a:r>
            <a:r>
              <a:rPr lang="en-US" altLang="zh-CN" b="1" baseline="30000" dirty="0"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W,</a:t>
            </a: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则汽车受到的牵引力大小为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575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N.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汽车发动机的效率为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25%.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288428" y="1007839"/>
            <a:ext cx="10833100" cy="6728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如图所示的四种现象中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其物态变化属于液化的是</a:t>
            </a:r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_72e11d69-a7fc-48bc-af22-826064f06d40">
            <a:extLst>
              <a:ext uri="{FF2B5EF4-FFF2-40B4-BE49-F238E27FC236}">
                <a16:creationId xmlns="" xmlns:a16="http://schemas.microsoft.com/office/drawing/2014/main" id="{E512A023-60EF-4571-905B-92B3FF36FBAD}"/>
              </a:ext>
            </a:extLst>
          </p:cNvPr>
          <p:cNvSpPr/>
          <p:nvPr/>
        </p:nvSpPr>
        <p:spPr>
          <a:xfrm>
            <a:off x="9356622" y="1203525"/>
            <a:ext cx="1798701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4" y="2178182"/>
            <a:ext cx="10961905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3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172036"/>
            <a:ext cx="10833100" cy="4513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六、综合能力题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本大题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小题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共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zh-CN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21.(6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如图甲所示是小明在水平桌面上探究平面镜成像的实验装置图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把棋子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放在玻璃板前面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把另一个相同的棋子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在玻璃板后面移动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直到从不同角度透过玻璃板看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它跟前面棋子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的像都完全重合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改变棋子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的位置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重复上述步骤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再做两次实验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并把三次实验中棋子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的位置记录在白纸上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如图乙所示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>
          <a:xfrm>
            <a:off x="288429" y="3024063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棋子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能跟前面棋子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的像都完全重合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说明平面镜所成的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像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小明把白纸沿着玻璃板的位置对折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观察到像与物的对应点完全重合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说明像与物到镜面的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距离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_da5e7a20-4a79-4aee-a941-048a110010e2">
            <a:extLst>
              <a:ext uri="{FF2B5EF4-FFF2-40B4-BE49-F238E27FC236}">
                <a16:creationId xmlns="" xmlns:a16="http://schemas.microsoft.com/office/drawing/2014/main" id="{FD8CCBA7-2CA9-44E3-89E6-E3082C34F00B}"/>
              </a:ext>
            </a:extLst>
          </p:cNvPr>
          <p:cNvSpPr/>
          <p:nvPr/>
        </p:nvSpPr>
        <p:spPr>
          <a:xfrm>
            <a:off x="6907669" y="5022535"/>
            <a:ext cx="2140014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相等　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323363"/>
              </p:ext>
            </p:extLst>
          </p:nvPr>
        </p:nvGraphicFramePr>
        <p:xfrm>
          <a:off x="288429" y="1151855"/>
          <a:ext cx="10833100" cy="162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文档" r:id="rId3" imgW="5273690" imgH="792388" progId="Word.Document.12">
                  <p:embed/>
                </p:oleObj>
              </mc:Choice>
              <mc:Fallback>
                <p:oleObj name="文档" r:id="rId3" imgW="5273690" imgH="7923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429" y="1151855"/>
                        <a:ext cx="10833100" cy="1627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_95b1ae52-abdb-430e-b564-28e7f55e1d26">
            <a:extLst>
              <a:ext uri="{FF2B5EF4-FFF2-40B4-BE49-F238E27FC236}">
                <a16:creationId xmlns="" xmlns:a16="http://schemas.microsoft.com/office/drawing/2014/main" id="{87A6C3AD-5F1C-4D94-A75D-4D1FA2667441}"/>
              </a:ext>
            </a:extLst>
          </p:cNvPr>
          <p:cNvSpPr/>
          <p:nvPr/>
        </p:nvSpPr>
        <p:spPr>
          <a:xfrm>
            <a:off x="686257" y="3754567"/>
            <a:ext cx="3771963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与物大小相等　</a:t>
            </a:r>
          </a:p>
        </p:txBody>
      </p:sp>
    </p:spTree>
    <p:extLst>
      <p:ext uri="{BB962C8B-B14F-4D97-AF65-F5344CB8AC3E}">
        <p14:creationId xmlns:p14="http://schemas.microsoft.com/office/powerpoint/2010/main" val="16857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31809"/>
              </p:ext>
            </p:extLst>
          </p:nvPr>
        </p:nvGraphicFramePr>
        <p:xfrm>
          <a:off x="422418" y="3240974"/>
          <a:ext cx="10677238" cy="2535936"/>
        </p:xfrm>
        <a:graphic>
          <a:graphicData uri="http://schemas.openxmlformats.org/drawingml/2006/table">
            <a:tbl>
              <a:tblPr firstRow="1" firstCol="1" bandRow="1"/>
              <a:tblGrid>
                <a:gridCol w="9706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546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519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5251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3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问题</a:t>
                      </a:r>
                      <a:endParaRPr lang="zh-CN" sz="3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改进意见</a:t>
                      </a:r>
                      <a:endParaRPr lang="zh-CN" sz="3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91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3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3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                </a:t>
                      </a:r>
                      <a:endParaRPr lang="zh-CN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                        </a:t>
                      </a:r>
                      <a:r>
                        <a:rPr lang="en-US" sz="3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    </a:t>
                      </a:r>
                      <a:endParaRPr lang="zh-CN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93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32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3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altLang="en-US" sz="32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US" sz="32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endParaRPr lang="zh-CN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zh-CN" altLang="en-US" sz="3200" b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                                        </a:t>
                      </a:r>
                      <a:endParaRPr lang="zh-CN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1029335" algn="l"/>
                          <a:tab pos="1850390" algn="l"/>
                          <a:tab pos="2538095" algn="l"/>
                          <a:tab pos="3221990" algn="l"/>
                        </a:tabLst>
                      </a:pPr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                                            </a:t>
                      </a:r>
                      <a:endParaRPr lang="zh-CN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_8e8b6552-7498-4823-81ec-dfeda421f7b7">
            <a:extLst>
              <a:ext uri="{FF2B5EF4-FFF2-40B4-BE49-F238E27FC236}">
                <a16:creationId xmlns="" xmlns:a16="http://schemas.microsoft.com/office/drawing/2014/main" id="{A770C17D-8BF9-4ADD-B039-54CA940E44E2}"/>
              </a:ext>
            </a:extLst>
          </p:cNvPr>
          <p:cNvSpPr/>
          <p:nvPr/>
        </p:nvSpPr>
        <p:spPr>
          <a:xfrm>
            <a:off x="5974154" y="4763894"/>
            <a:ext cx="5811965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选用更薄的玻璃板来做实验</a:t>
            </a:r>
          </a:p>
        </p:txBody>
      </p:sp>
      <p:sp>
        <p:nvSpPr>
          <p:cNvPr id="8" name="A_4ab47a79-a2bb-430b-89ad-af19b9c113c0">
            <a:extLst>
              <a:ext uri="{FF2B5EF4-FFF2-40B4-BE49-F238E27FC236}">
                <a16:creationId xmlns="" xmlns:a16="http://schemas.microsoft.com/office/drawing/2014/main" id="{6133FC64-8F86-4D61-996B-53D7281F8BE3}"/>
              </a:ext>
            </a:extLst>
          </p:cNvPr>
          <p:cNvSpPr/>
          <p:nvPr/>
        </p:nvSpPr>
        <p:spPr>
          <a:xfrm>
            <a:off x="6450404" y="3869337"/>
            <a:ext cx="4859465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用手电筒将棋子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照亮</a:t>
            </a:r>
          </a:p>
        </p:txBody>
      </p:sp>
      <p:sp>
        <p:nvSpPr>
          <p:cNvPr id="7" name="A_258bcf30-0330-4169-bf21-0a721f2f031e">
            <a:extLst>
              <a:ext uri="{FF2B5EF4-FFF2-40B4-BE49-F238E27FC236}">
                <a16:creationId xmlns="" xmlns:a16="http://schemas.microsoft.com/office/drawing/2014/main" id="{F84DEA8C-AF69-43CC-B186-42F4A8F9E70B}"/>
              </a:ext>
            </a:extLst>
          </p:cNvPr>
          <p:cNvSpPr/>
          <p:nvPr/>
        </p:nvSpPr>
        <p:spPr>
          <a:xfrm>
            <a:off x="1324858" y="5080886"/>
            <a:ext cx="5403977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发现玻璃板上出现两个像</a:t>
            </a:r>
          </a:p>
        </p:txBody>
      </p:sp>
      <p:sp>
        <p:nvSpPr>
          <p:cNvPr id="6" name="A_0719453f-e8ee-4d61-bd67-109d2402a20b">
            <a:extLst>
              <a:ext uri="{FF2B5EF4-FFF2-40B4-BE49-F238E27FC236}">
                <a16:creationId xmlns="" xmlns:a16="http://schemas.microsoft.com/office/drawing/2014/main" id="{78732374-ED7E-4B15-8326-9C4408156307}"/>
              </a:ext>
            </a:extLst>
          </p:cNvPr>
          <p:cNvSpPr/>
          <p:nvPr/>
        </p:nvSpPr>
        <p:spPr>
          <a:xfrm>
            <a:off x="1954270" y="4446902"/>
            <a:ext cx="4237164" cy="526206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在棋子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位置观察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,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A_6b493294-0fe6-4c40-947d-b4da637eba7e">
            <a:extLst>
              <a:ext uri="{FF2B5EF4-FFF2-40B4-BE49-F238E27FC236}">
                <a16:creationId xmlns="" xmlns:a16="http://schemas.microsoft.com/office/drawing/2014/main" id="{BD296DF9-23D3-4E23-A8F4-5999E59B9617}"/>
              </a:ext>
            </a:extLst>
          </p:cNvPr>
          <p:cNvSpPr/>
          <p:nvPr/>
        </p:nvSpPr>
        <p:spPr>
          <a:xfrm>
            <a:off x="2005101" y="3869337"/>
            <a:ext cx="4043489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棋子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的像比较暗</a:t>
            </a:r>
          </a:p>
        </p:txBody>
      </p:sp>
      <p:sp>
        <p:nvSpPr>
          <p:cNvPr id="2" name="矩形 1"/>
          <p:cNvSpPr>
            <a:spLocks noChangeAspect="1"/>
          </p:cNvSpPr>
          <p:nvPr/>
        </p:nvSpPr>
        <p:spPr>
          <a:xfrm>
            <a:off x="216421" y="863823"/>
            <a:ext cx="10833100" cy="13038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(3)(4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在实验中小明遇到一些问题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请你根据他可能遇到的问题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提出改进意见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A80D0CD-2665-42C6-9346-A3FC2E9D65A0}"/>
              </a:ext>
            </a:extLst>
          </p:cNvPr>
          <p:cNvSpPr/>
          <p:nvPr/>
        </p:nvSpPr>
        <p:spPr>
          <a:xfrm>
            <a:off x="455175" y="2375991"/>
            <a:ext cx="4164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如下表</a:t>
            </a:r>
            <a:r>
              <a:rPr lang="en-US" altLang="zh-CN" b="1" dirty="0">
                <a:ea typeface="宋体" panose="02010600030101010101" pitchFamily="2" charset="-122"/>
              </a:rPr>
              <a:t>(</a:t>
            </a:r>
            <a:r>
              <a:rPr lang="zh-CN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合理即可给分</a:t>
            </a:r>
            <a:r>
              <a:rPr lang="en-US" altLang="zh-CN" b="1" dirty="0">
                <a:ea typeface="宋体" panose="02010600030101010101" pitchFamily="2" charset="-122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5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6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88429" y="575791"/>
            <a:ext cx="10833100" cy="32335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22.(5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在某次探究凸透镜成像规律的实验中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小明想知道实验中某块透镜的焦距做了图甲所示的实验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镜面垂直于阳光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在透镜下面放上白纸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白纸与透镜平行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测出透镜与白纸间距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/cm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与对应的白纸被烤焦的时间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/min,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绘出图乙所示的图象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可判断该透镜的焦距</a:t>
            </a:r>
            <a:r>
              <a:rPr lang="en-US" altLang="zh-CN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cm.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cd448e1e-ef43-4e7e-9208-7087a43be105">
            <a:extLst>
              <a:ext uri="{FF2B5EF4-FFF2-40B4-BE49-F238E27FC236}">
                <a16:creationId xmlns="" xmlns:a16="http://schemas.microsoft.com/office/drawing/2014/main" id="{7C26E710-1730-473C-B2E3-F49B84971DE2}"/>
              </a:ext>
            </a:extLst>
          </p:cNvPr>
          <p:cNvSpPr/>
          <p:nvPr/>
        </p:nvSpPr>
        <p:spPr>
          <a:xfrm>
            <a:off x="7858582" y="3208247"/>
            <a:ext cx="2362263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12 cm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pic>
        <p:nvPicPr>
          <p:cNvPr id="3" name="image50.jpeg"/>
          <p:cNvPicPr/>
          <p:nvPr/>
        </p:nvPicPr>
        <p:blipFill rotWithShape="1">
          <a:blip r:embed="rId2"/>
          <a:srcRect r="54498"/>
          <a:stretch/>
        </p:blipFill>
        <p:spPr bwMode="auto">
          <a:xfrm>
            <a:off x="3528789" y="3809369"/>
            <a:ext cx="4633917" cy="24839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766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2452386"/>
            <a:ext cx="10833100" cy="19532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如果实验中固定好透镜和蜡烛后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发现无论如何移动光屏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光屏上只有一个与透镜大小几乎相同的光斑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其原因可能是</a:t>
            </a:r>
            <a:endParaRPr lang="en-US" altLang="zh-CN" b="1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_377116e6-beeb-435f-ae0f-39b0db13a8a5">
            <a:extLst>
              <a:ext uri="{FF2B5EF4-FFF2-40B4-BE49-F238E27FC236}">
                <a16:creationId xmlns="" xmlns:a16="http://schemas.microsoft.com/office/drawing/2014/main" id="{0B7F3807-FB65-4F74-B83F-18A976A79FE2}"/>
              </a:ext>
            </a:extLst>
          </p:cNvPr>
          <p:cNvSpPr/>
          <p:nvPr/>
        </p:nvSpPr>
        <p:spPr>
          <a:xfrm>
            <a:off x="339090" y="3816874"/>
            <a:ext cx="3771964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蜡烛在焦点处　</a:t>
            </a:r>
          </a:p>
        </p:txBody>
      </p:sp>
    </p:spTree>
    <p:extLst>
      <p:ext uri="{BB962C8B-B14F-4D97-AF65-F5344CB8AC3E}">
        <p14:creationId xmlns:p14="http://schemas.microsoft.com/office/powerpoint/2010/main" val="3785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88429" y="791815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如图丙所示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当把一块焦距为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15 cm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的凸透镜固定在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50 cm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刻度线位置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蜡烛固定在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15 cm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刻度线位置时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光屏应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Ⅱ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Ⅲ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区域内左右移动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才能在光屏上得到清晰的实像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 </a:t>
            </a:r>
            <a:endParaRPr lang="zh-CN" altLang="zh-CN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35882286-7fb3-4bd7-aab0-cb628de3ffbb">
            <a:extLst>
              <a:ext uri="{FF2B5EF4-FFF2-40B4-BE49-F238E27FC236}">
                <a16:creationId xmlns="" xmlns:a16="http://schemas.microsoft.com/office/drawing/2014/main" id="{E90365E7-062B-4A46-9156-A22FFE18F019}"/>
              </a:ext>
            </a:extLst>
          </p:cNvPr>
          <p:cNvSpPr/>
          <p:nvPr/>
        </p:nvSpPr>
        <p:spPr>
          <a:xfrm>
            <a:off x="9668332" y="1522319"/>
            <a:ext cx="17320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Ⅱ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pic>
        <p:nvPicPr>
          <p:cNvPr id="3" name="image50.jpeg"/>
          <p:cNvPicPr/>
          <p:nvPr/>
        </p:nvPicPr>
        <p:blipFill rotWithShape="1">
          <a:blip r:embed="rId2"/>
          <a:srcRect l="44111"/>
          <a:stretch/>
        </p:blipFill>
        <p:spPr bwMode="auto">
          <a:xfrm>
            <a:off x="2448669" y="3385217"/>
            <a:ext cx="5691219" cy="24839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363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2132299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实验过程中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燃烧的蜡烛在不断缩短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导致烛焰的像不在光屏的中央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为了使其能成在光屏中央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在不更换实验器材的情况下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请写出一种可行的方法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_882c127e-2ad8-4283-8f44-bd0fcdfdb9b2">
            <a:extLst>
              <a:ext uri="{FF2B5EF4-FFF2-40B4-BE49-F238E27FC236}">
                <a16:creationId xmlns="" xmlns:a16="http://schemas.microsoft.com/office/drawing/2014/main" id="{429C8FF6-8920-4B13-8BEA-C31FB92F0C27}"/>
              </a:ext>
            </a:extLst>
          </p:cNvPr>
          <p:cNvSpPr/>
          <p:nvPr/>
        </p:nvSpPr>
        <p:spPr>
          <a:xfrm>
            <a:off x="339090" y="4130771"/>
            <a:ext cx="7035864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向上调整光屏或向下调整凸透镜　</a:t>
            </a:r>
          </a:p>
        </p:txBody>
      </p:sp>
    </p:spTree>
    <p:extLst>
      <p:ext uri="{BB962C8B-B14F-4D97-AF65-F5344CB8AC3E}">
        <p14:creationId xmlns:p14="http://schemas.microsoft.com/office/powerpoint/2010/main" val="3795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172036"/>
            <a:ext cx="10833100" cy="4513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在露天电影走进社区活动中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准备放映时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发现画面小于整个屏幕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为了使画面占满整个屏幕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如果你是放映员应将</a:t>
            </a:r>
            <a:endParaRPr lang="en-US" altLang="zh-CN" b="1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b="1" u="sng" dirty="0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选填以下选项字母代号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放映机靠近屏幕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同时要减小镜头和胶片间的距离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放映机远离屏幕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同时要减小镜头和胶片间的距离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放映机靠近屏幕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同时要增大镜头和胶片间的距离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放映机远离屏幕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同时要增大镜头和胶片间的距离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_dbe93927-34fe-477d-8c4e-d6db30e3a4a3">
            <a:extLst>
              <a:ext uri="{FF2B5EF4-FFF2-40B4-BE49-F238E27FC236}">
                <a16:creationId xmlns="" xmlns:a16="http://schemas.microsoft.com/office/drawing/2014/main" id="{3C30F1DA-EED8-4488-80A3-3868E5763DB3}"/>
              </a:ext>
            </a:extLst>
          </p:cNvPr>
          <p:cNvSpPr/>
          <p:nvPr/>
        </p:nvSpPr>
        <p:spPr>
          <a:xfrm>
            <a:off x="339090" y="2536524"/>
            <a:ext cx="1595501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396606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812211"/>
            <a:ext cx="10833100" cy="32335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23.(7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每年冬天的大雪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给人民群众的生活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生产带来很多困难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小明看到抢险队员在冰雪覆盖的道路上洒大量的盐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他产生了这样的疑问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含盐的冰熔化时跟纯净的冰熔化特点有何不同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含盐浓度不同的冰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熔化特点有无区别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为此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他进行了下列探究过程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7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60437" y="1439887"/>
            <a:ext cx="10833100" cy="32335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【设计实验】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他用同样多的适量纯水、淡盐水、浓盐水制得纯冰、淡盐冰、浓盐冰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然后将这些冰弄碎放入试管中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在碎冰中插入温度计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记下此时温度计的示数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每隔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0.5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分钟记录一次温度计的示数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同时观察试管中冰块状态的变化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216421" y="791815"/>
            <a:ext cx="10833100" cy="19532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3.2019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境内多个地区看到了天文奇观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——“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金边日环食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这一奇观是由光沿直线传播形成的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图中属于同一个原理的是</a:t>
            </a:r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40fd0152-733d-46d3-b59b-e741842974a5">
            <a:extLst>
              <a:ext uri="{FF2B5EF4-FFF2-40B4-BE49-F238E27FC236}">
                <a16:creationId xmlns="" xmlns:a16="http://schemas.microsoft.com/office/drawing/2014/main" id="{77FDAEE6-E932-4E7F-B582-0C21AEDDCD6E}"/>
              </a:ext>
            </a:extLst>
          </p:cNvPr>
          <p:cNvSpPr/>
          <p:nvPr/>
        </p:nvSpPr>
        <p:spPr>
          <a:xfrm>
            <a:off x="1565161" y="2156303"/>
            <a:ext cx="1820926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BB737C7-DAA9-4C43-9E10-3C590185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3" y="2995244"/>
            <a:ext cx="11066667" cy="2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720477" y="431776"/>
            <a:ext cx="10081120" cy="322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在选择冰块吸热方式时他遇到了一个难题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现有如图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所示的三种方法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请你为他选择一种最佳的方法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你选择的方法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“A”“B”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“C”).(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当时的室温大约是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这样选择选择的理由是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(2</a:t>
            </a:r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en-US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en-US" dirty="0"/>
          </a:p>
        </p:txBody>
      </p:sp>
      <p:sp>
        <p:nvSpPr>
          <p:cNvPr id="6" name="A_a6245bc4-c247-4b58-bbda-236b33020824">
            <a:extLst>
              <a:ext uri="{FF2B5EF4-FFF2-40B4-BE49-F238E27FC236}">
                <a16:creationId xmlns="" xmlns:a16="http://schemas.microsoft.com/office/drawing/2014/main" id="{690B2BB4-26FF-46A7-A9B5-A14A097F0FB0}"/>
              </a:ext>
            </a:extLst>
          </p:cNvPr>
          <p:cNvSpPr/>
          <p:nvPr/>
        </p:nvSpPr>
        <p:spPr>
          <a:xfrm>
            <a:off x="1183392" y="3064232"/>
            <a:ext cx="6321489" cy="469602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温度上升较慢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,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便于计时准确　</a:t>
            </a:r>
          </a:p>
        </p:txBody>
      </p:sp>
      <p:sp>
        <p:nvSpPr>
          <p:cNvPr id="5" name="A_06874554-93f3-424c-8fa2-048be3754c89">
            <a:extLst>
              <a:ext uri="{FF2B5EF4-FFF2-40B4-BE49-F238E27FC236}">
                <a16:creationId xmlns="" xmlns:a16="http://schemas.microsoft.com/office/drawing/2014/main" id="{DA33BF45-8429-4CF3-8E99-36B604C0FE1D}"/>
              </a:ext>
            </a:extLst>
          </p:cNvPr>
          <p:cNvSpPr/>
          <p:nvPr/>
        </p:nvSpPr>
        <p:spPr>
          <a:xfrm>
            <a:off x="6314192" y="2430248"/>
            <a:ext cx="2955989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受热均匀　</a:t>
            </a:r>
          </a:p>
        </p:txBody>
      </p:sp>
      <p:sp>
        <p:nvSpPr>
          <p:cNvPr id="4" name="A_314d2131-46ee-497e-9255-e6248afd9558">
            <a:extLst>
              <a:ext uri="{FF2B5EF4-FFF2-40B4-BE49-F238E27FC236}">
                <a16:creationId xmlns="" xmlns:a16="http://schemas.microsoft.com/office/drawing/2014/main" id="{4389B855-BB96-438E-B257-7AC8D6099F08}"/>
              </a:ext>
            </a:extLst>
          </p:cNvPr>
          <p:cNvSpPr/>
          <p:nvPr/>
        </p:nvSpPr>
        <p:spPr>
          <a:xfrm>
            <a:off x="1934280" y="1796264"/>
            <a:ext cx="16177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pic>
        <p:nvPicPr>
          <p:cNvPr id="3" name="image51.jpeg"/>
          <p:cNvPicPr/>
          <p:nvPr/>
        </p:nvPicPr>
        <p:blipFill rotWithShape="1">
          <a:blip r:embed="rId2"/>
          <a:srcRect r="49720"/>
          <a:stretch/>
        </p:blipFill>
        <p:spPr bwMode="auto">
          <a:xfrm>
            <a:off x="6697141" y="3673470"/>
            <a:ext cx="4516361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242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60437" y="575791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【测量数据】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在相同条件下测量三者的温度变化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得到三条温度变化曲线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2.(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纯冰对应曲线</a:t>
            </a:r>
            <a:r>
              <a:rPr lang="zh-CN" altLang="zh-CN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、淡盐冰对应曲线</a:t>
            </a:r>
            <a:r>
              <a:rPr lang="zh-CN" altLang="zh-CN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、浓盐冰对应曲线</a:t>
            </a:r>
            <a:r>
              <a:rPr lang="zh-CN" altLang="zh-CN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).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image51.jpeg"/>
          <p:cNvPicPr/>
          <p:nvPr/>
        </p:nvPicPr>
        <p:blipFill rotWithShape="1">
          <a:blip r:embed="rId2"/>
          <a:srcRect l="50081"/>
          <a:stretch/>
        </p:blipFill>
        <p:spPr bwMode="auto">
          <a:xfrm>
            <a:off x="3312765" y="3024063"/>
            <a:ext cx="5198219" cy="3088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426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2132299"/>
            <a:ext cx="10833100" cy="25934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【分析数据】根据曲线图可知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利用盐水制成的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冰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不是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晶体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【得出结论】根据分析可以得到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在冰雪覆盖的道路上洒盐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可以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zh-CN" altLang="en-US" b="1" u="sng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b="1" u="sng"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提高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降低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冰的熔点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896a32b6-a10e-40a8-bb14-8692b8822fe6">
            <a:extLst>
              <a:ext uri="{FF2B5EF4-FFF2-40B4-BE49-F238E27FC236}">
                <a16:creationId xmlns="" xmlns:a16="http://schemas.microsoft.com/office/drawing/2014/main" id="{537DB4FB-872D-47FD-9C52-2D0F82FFCE5A}"/>
              </a:ext>
            </a:extLst>
          </p:cNvPr>
          <p:cNvSpPr/>
          <p:nvPr/>
        </p:nvSpPr>
        <p:spPr>
          <a:xfrm>
            <a:off x="1155065" y="4130771"/>
            <a:ext cx="2140014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降低　</a:t>
            </a:r>
          </a:p>
        </p:txBody>
      </p:sp>
      <p:sp>
        <p:nvSpPr>
          <p:cNvPr id="3" name="A_32ae68a6-2ec9-4a3f-8f6f-c7cc1a89b6c8">
            <a:extLst>
              <a:ext uri="{FF2B5EF4-FFF2-40B4-BE49-F238E27FC236}">
                <a16:creationId xmlns="" xmlns:a16="http://schemas.microsoft.com/office/drawing/2014/main" id="{4FA0A32B-ADBE-49DD-889C-8A7DBF7D013C}"/>
              </a:ext>
            </a:extLst>
          </p:cNvPr>
          <p:cNvSpPr/>
          <p:nvPr/>
        </p:nvSpPr>
        <p:spPr>
          <a:xfrm>
            <a:off x="9041765" y="2228819"/>
            <a:ext cx="17320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是　</a:t>
            </a:r>
          </a:p>
        </p:txBody>
      </p:sp>
    </p:spTree>
    <p:extLst>
      <p:ext uri="{BB962C8B-B14F-4D97-AF65-F5344CB8AC3E}">
        <p14:creationId xmlns:p14="http://schemas.microsoft.com/office/powerpoint/2010/main" val="135134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172036"/>
            <a:ext cx="10833100" cy="39333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【拓展思维】小明通过分析实验数据和图线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又有了新发现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含盐浓度越高的冰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熔化前升温</a:t>
            </a:r>
            <a:r>
              <a:rPr lang="zh-CN" altLang="zh-CN" b="1" dirty="0" smtClean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越</a:t>
            </a:r>
            <a:r>
              <a:rPr lang="en-US" altLang="zh-CN" b="1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ea typeface="宋体" panose="02010600030101010101" pitchFamily="2" charset="-122"/>
                <a:cs typeface="Times New Roman" panose="02020603050405020304" pitchFamily="18" charset="0"/>
              </a:rPr>
              <a:t>____</a:t>
            </a:r>
            <a:r>
              <a:rPr lang="en-US" altLang="zh-CN" b="1" dirty="0" smtClean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选填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快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慢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”).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(4)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小明想起一件事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他们在学习熔化时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也用冰块做了这样的实验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但那次做实验时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测量冰熔化时的温度不是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造成冰的熔化温度不是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的原因可能</a:t>
            </a:r>
            <a:r>
              <a:rPr lang="zh-CN" altLang="zh-CN" b="1" dirty="0" smtClean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b="1" dirty="0" smtClean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______________.(</a:t>
            </a:r>
            <a:r>
              <a:rPr lang="zh-CN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只要讲出一点即可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A_9797e189-b599-49cd-9ca6-f6789e8f04e3">
            <a:extLst>
              <a:ext uri="{FF2B5EF4-FFF2-40B4-BE49-F238E27FC236}">
                <a16:creationId xmlns="" xmlns:a16="http://schemas.microsoft.com/office/drawing/2014/main" id="{0BECC28F-EE3B-4731-9446-68ADB072511C}"/>
              </a:ext>
            </a:extLst>
          </p:cNvPr>
          <p:cNvSpPr/>
          <p:nvPr/>
        </p:nvSpPr>
        <p:spPr>
          <a:xfrm>
            <a:off x="6445492" y="3816151"/>
            <a:ext cx="2955989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含有杂质　</a:t>
            </a:r>
          </a:p>
        </p:txBody>
      </p:sp>
      <p:sp>
        <p:nvSpPr>
          <p:cNvPr id="3" name="A_1485e169-30b8-4444-ad23-55791d62c7b2">
            <a:extLst>
              <a:ext uri="{FF2B5EF4-FFF2-40B4-BE49-F238E27FC236}">
                <a16:creationId xmlns="" xmlns:a16="http://schemas.microsoft.com/office/drawing/2014/main" id="{D2FD9592-DCAA-4F1B-B5B3-A983E834970B}"/>
              </a:ext>
            </a:extLst>
          </p:cNvPr>
          <p:cNvSpPr/>
          <p:nvPr/>
        </p:nvSpPr>
        <p:spPr>
          <a:xfrm>
            <a:off x="6445492" y="1909996"/>
            <a:ext cx="17320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　快　</a:t>
            </a:r>
          </a:p>
        </p:txBody>
      </p:sp>
    </p:spTree>
    <p:extLst>
      <p:ext uri="{BB962C8B-B14F-4D97-AF65-F5344CB8AC3E}">
        <p14:creationId xmlns:p14="http://schemas.microsoft.com/office/powerpoint/2010/main" val="289130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812211"/>
            <a:ext cx="10833100" cy="32335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关于声现象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下列说法正确的是</a:t>
            </a:r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声波能传递信息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不能传递能量　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教室内学生听到老师的讲课声是靠空气传播的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分辨出不同老师上课主要是依据音调的不同　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考试期间关闭门窗是在声源处减弱噪声的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_c36552ee-4523-4c40-9a61-52ad485f24cd">
            <a:extLst>
              <a:ext uri="{FF2B5EF4-FFF2-40B4-BE49-F238E27FC236}">
                <a16:creationId xmlns="" xmlns:a16="http://schemas.microsoft.com/office/drawing/2014/main" id="{A7F161CC-031C-4F6C-BEBA-2F97C88C70AC}"/>
              </a:ext>
            </a:extLst>
          </p:cNvPr>
          <p:cNvSpPr/>
          <p:nvPr/>
        </p:nvSpPr>
        <p:spPr>
          <a:xfrm>
            <a:off x="6184265" y="1908731"/>
            <a:ext cx="1798701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3081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172036"/>
            <a:ext cx="10833100" cy="4513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下列关于光的说法中正确的是</a:t>
            </a:r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日偏食是由于光发生折射而形成　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彩色电视机是利用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红绿蓝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三原色显示出五彩斑斓的色彩的　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红外线呈淡红色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当观众的目光都投向领奖者时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光的传播方向是从观众到领奖者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_e0854faa-3206-44a5-8e21-cc6e9a5d860a">
            <a:extLst>
              <a:ext uri="{FF2B5EF4-FFF2-40B4-BE49-F238E27FC236}">
                <a16:creationId xmlns="" xmlns:a16="http://schemas.microsoft.com/office/drawing/2014/main" id="{F0190155-62E0-451B-AA45-5EE79342D068}"/>
              </a:ext>
            </a:extLst>
          </p:cNvPr>
          <p:cNvSpPr/>
          <p:nvPr/>
        </p:nvSpPr>
        <p:spPr>
          <a:xfrm>
            <a:off x="6082665" y="1268556"/>
            <a:ext cx="1798701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172085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349250" y="1492123"/>
            <a:ext cx="10833100" cy="38737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下列说法中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正确的是</a:t>
            </a:r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汽油机在做功冲程中是将机械能转换成内能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物体的温度降低时内能减少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所以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冰块的水分子不做热运动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沿海地区昼夜温差较小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主要原因是水的比热容较大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温度从热量高的物体传递给热量低的物体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_9e37c49d-e2f1-491f-9f39-99ae1fcecb77">
            <a:extLst>
              <a:ext uri="{FF2B5EF4-FFF2-40B4-BE49-F238E27FC236}">
                <a16:creationId xmlns="" xmlns:a16="http://schemas.microsoft.com/office/drawing/2014/main" id="{CE76F44A-0064-4C4E-8EA2-8F001211F133}"/>
              </a:ext>
            </a:extLst>
          </p:cNvPr>
          <p:cNvSpPr/>
          <p:nvPr/>
        </p:nvSpPr>
        <p:spPr>
          <a:xfrm>
            <a:off x="4552315" y="1588643"/>
            <a:ext cx="1820926" cy="526207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17857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355426" y="2447999"/>
            <a:ext cx="108331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该物质为非晶体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它的熔点是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80 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℃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6 min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时该物质处于固液</a:t>
            </a:r>
            <a:r>
              <a:rPr lang="zh-CN" altLang="zh-CN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共存</a:t>
            </a:r>
            <a:endParaRPr lang="en-US" altLang="zh-CN" b="1" dirty="0" smtClean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zh-CN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状态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该物质在固态时的比热容大于在液态时的比热容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在第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5~15 min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内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该物质的温度不变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内能不变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>
            <a:spLocks noChangeAspect="1"/>
          </p:cNvSpPr>
          <p:nvPr/>
        </p:nvSpPr>
        <p:spPr>
          <a:xfrm>
            <a:off x="216421" y="989299"/>
            <a:ext cx="10833100" cy="13130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如图所示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是某物质熔化时温度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时间图象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下列说法正确的是</a:t>
            </a:r>
            <a:r>
              <a:rPr lang="en-US" altLang="zh-CN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b="1">
                <a:ea typeface="宋体" panose="02010600030101010101" pitchFamily="2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_14f46f17-0274-49eb-83aa-1ca18c7f630c">
            <a:extLst>
              <a:ext uri="{FF2B5EF4-FFF2-40B4-BE49-F238E27FC236}">
                <a16:creationId xmlns="" xmlns:a16="http://schemas.microsoft.com/office/drawing/2014/main" id="{32701961-5290-460F-A0F9-198C252AF057}"/>
              </a:ext>
            </a:extLst>
          </p:cNvPr>
          <p:cNvSpPr/>
          <p:nvPr/>
        </p:nvSpPr>
        <p:spPr>
          <a:xfrm>
            <a:off x="1157174" y="1719803"/>
            <a:ext cx="1798701" cy="477191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　</a:t>
            </a:r>
          </a:p>
        </p:txBody>
      </p:sp>
      <p:pic>
        <p:nvPicPr>
          <p:cNvPr id="3" name="image38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7021315" y="1958398"/>
            <a:ext cx="4138246" cy="22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课后作业模板.potx" id="{2968DDB6-ED23-4607-8DAD-81F87327513D}" vid="{277A81C0-3207-4BA1-B07D-08699225D855}"/>
    </a:ext>
  </a:extLst>
</a:theme>
</file>

<file path=ppt/theme/theme2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课后作业模板.potx" id="{2968DDB6-ED23-4607-8DAD-81F87327513D}" vid="{F6756757-D39B-46A6-94FA-5775EB0CA22C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课后作业模板 - 副本</Template>
  <TotalTime>64</TotalTime>
  <Words>2195</Words>
  <Application>Microsoft Office PowerPoint</Application>
  <PresentationFormat>自定义</PresentationFormat>
  <Paragraphs>203</Paragraphs>
  <Slides>54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黑体</vt:lpstr>
      <vt:lpstr>宋体</vt:lpstr>
      <vt:lpstr>微软雅黑</vt:lpstr>
      <vt:lpstr>Arial</vt:lpstr>
      <vt:lpstr>Calibri</vt:lpstr>
      <vt:lpstr>Times New Roman</vt:lpstr>
      <vt:lpstr>1_Office 主题​​</vt:lpstr>
      <vt:lpstr>2_Office 主题​​</vt:lpstr>
      <vt:lpstr>文档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keywords/>
  <cp:lastModifiedBy>admin</cp:lastModifiedBy>
  <cp:revision>11</cp:revision>
  <dcterms:created xsi:type="dcterms:W3CDTF">2020-11-22T05:28:52Z</dcterms:created>
  <dcterms:modified xsi:type="dcterms:W3CDTF">2021-01-25T08:25:57Z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0008007650000000000001024140</vt:lpwstr>
  </property>
</Properties>
</file>